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1A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oxygen_mo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600" y="1463040"/>
            <a:ext cx="3200400" cy="2368296"/>
          </a:xfrm>
          <a:prstGeom prst="rect">
            <a:avLst/>
          </a:prstGeom>
        </p:spPr>
      </p:pic>
      <p:sp>
        <p:nvSpPr>
          <p:cNvPr id="4" name="Oval 3"/>
          <p:cNvSpPr/>
          <p:nvPr/>
        </p:nvSpPr>
        <p:spPr>
          <a:xfrm>
            <a:off x="8092440" y="1325880"/>
            <a:ext cx="3474720" cy="3474720"/>
          </a:xfrm>
          <a:prstGeom prst="ellipse">
            <a:avLst/>
          </a:prstGeom>
          <a:noFill/>
          <a:ln>
            <a:solidFill>
              <a:srgbClr val="F7941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822960"/>
            <a:ext cx="914400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600" b="1">
                <a:solidFill>
                  <a:srgbClr val="FFC857"/>
                </a:solidFill>
                <a:latin typeface="Yu Gothic UI"/>
              </a:rPr>
              <a:t>ものの燃え方と空気  第3時  ／  6年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463040"/>
            <a:ext cx="7772400" cy="128016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6200" b="1">
                <a:solidFill>
                  <a:srgbClr val="FFFFFF"/>
                </a:solidFill>
                <a:latin typeface="Yu Gothic UI"/>
              </a:rPr>
              <a:t>酸素は、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560320"/>
            <a:ext cx="7772400" cy="146304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5200" b="1">
                <a:solidFill>
                  <a:srgbClr val="F7941E"/>
                </a:solidFill>
                <a:latin typeface="Yu Gothic UI"/>
              </a:rPr>
              <a:t>本当に使われた？</a:t>
            </a:r>
          </a:p>
        </p:txBody>
      </p:sp>
      <p:sp>
        <p:nvSpPr>
          <p:cNvPr id="8" name="Rectangle 7"/>
          <p:cNvSpPr/>
          <p:nvPr/>
        </p:nvSpPr>
        <p:spPr>
          <a:xfrm>
            <a:off x="731520" y="4114800"/>
            <a:ext cx="1371600" cy="73152"/>
          </a:xfrm>
          <a:prstGeom prst="rect">
            <a:avLst/>
          </a:prstGeom>
          <a:solidFill>
            <a:srgbClr val="FFC8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4251960"/>
            <a:ext cx="9144000" cy="128016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2800" b="1">
                <a:solidFill>
                  <a:srgbClr val="FFC857"/>
                </a:solidFill>
                <a:latin typeface="Yu Gothic UI"/>
              </a:rPr>
              <a:t>気体検知管で、</a:t>
            </a:r>
          </a:p>
          <a:p>
            <a:pPr algn="l">
              <a:lnSpc>
                <a:spcPct val="130000"/>
              </a:lnSpc>
            </a:pPr>
            <a:r>
              <a:rPr sz="2800" b="1">
                <a:solidFill>
                  <a:srgbClr val="FFC857"/>
                </a:solidFill>
                <a:latin typeface="Yu Gothic UI"/>
              </a:rPr>
              <a:t>数字で確かめよう。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1520" y="6035040"/>
            <a:ext cx="9144000" cy="36576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300" b="0">
                <a:solidFill>
                  <a:srgbClr val="FFFFFF"/>
                </a:solidFill>
                <a:latin typeface="Yu Gothic UI"/>
              </a:rPr>
              <a:t>那覇市立天久小学校  RYUMA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1A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768096" y="566928"/>
            <a:ext cx="658368" cy="658368"/>
          </a:xfrm>
          <a:prstGeom prst="ellipse">
            <a:avLst/>
          </a:prstGeom>
          <a:solidFill>
            <a:srgbClr val="FFC8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863193" y="552297"/>
            <a:ext cx="468172" cy="468172"/>
          </a:xfrm>
          <a:prstGeom prst="ellipse">
            <a:avLst/>
          </a:prstGeom>
          <a:solidFill>
            <a:srgbClr val="F79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965606" y="581558"/>
            <a:ext cx="263347" cy="263347"/>
          </a:xfrm>
          <a:prstGeom prst="ellipse">
            <a:avLst/>
          </a:prstGeom>
          <a:solidFill>
            <a:srgbClr val="C127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645920" y="502920"/>
            <a:ext cx="822960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500" b="1">
                <a:solidFill>
                  <a:srgbClr val="FFC857"/>
                </a:solidFill>
                <a:latin typeface="Yu Gothic UI"/>
              </a:rPr>
              <a:t>⑨ 次の時間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1188720"/>
            <a:ext cx="10515600" cy="128016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5000" b="1">
                <a:solidFill>
                  <a:srgbClr val="FFFFFF"/>
                </a:solidFill>
                <a:latin typeface="Yu Gothic UI"/>
              </a:rPr>
              <a:t>ろうそくの数を</a:t>
            </a:r>
          </a:p>
          <a:p>
            <a:pPr algn="l">
              <a:lnSpc>
                <a:spcPct val="110000"/>
              </a:lnSpc>
            </a:pPr>
            <a:r>
              <a:rPr sz="5000" b="1">
                <a:solidFill>
                  <a:srgbClr val="FFFFFF"/>
                </a:solidFill>
                <a:latin typeface="Yu Gothic UI"/>
              </a:rPr>
              <a:t>変えたら、どうなる？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22960" y="3840480"/>
            <a:ext cx="3520440" cy="2286000"/>
          </a:xfrm>
          <a:prstGeom prst="roundRect">
            <a:avLst/>
          </a:prstGeom>
          <a:solidFill>
            <a:srgbClr val="FFFFFF"/>
          </a:solidFill>
          <a:ln w="31750">
            <a:solidFill>
              <a:srgbClr val="F7941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822960" y="3840480"/>
            <a:ext cx="3520440" cy="822960"/>
          </a:xfrm>
          <a:prstGeom prst="rect">
            <a:avLst/>
          </a:prstGeom>
          <a:solidFill>
            <a:srgbClr val="F79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822960" y="3840480"/>
            <a:ext cx="3520440" cy="82296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2800" b="1">
                <a:solidFill>
                  <a:srgbClr val="FFC857"/>
                </a:solidFill>
                <a:latin typeface="Yu Gothic UI"/>
              </a:rPr>
              <a:t>1本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05840" y="4800600"/>
            <a:ext cx="3154680" cy="54864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ctr">
              <a:lnSpc>
                <a:spcPct val="115000"/>
              </a:lnSpc>
            </a:pPr>
            <a:r>
              <a:rPr sz="1800" b="1">
                <a:solidFill>
                  <a:srgbClr val="F7941E"/>
                </a:solidFill>
                <a:latin typeface="Yu Gothic UI"/>
              </a:rPr>
              <a:t>3%くらい減る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05840" y="5349240"/>
            <a:ext cx="3154680" cy="73152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ctr">
              <a:lnSpc>
                <a:spcPct val="130000"/>
              </a:lnSpc>
            </a:pPr>
            <a:r>
              <a:rPr sz="1300" b="0">
                <a:solidFill>
                  <a:srgbClr val="1A1A2E"/>
                </a:solidFill>
                <a:latin typeface="Yu Gothic UI"/>
              </a:rPr>
              <a:t>今日の結果と同じ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526280" y="3840480"/>
            <a:ext cx="3520440" cy="2286000"/>
          </a:xfrm>
          <a:prstGeom prst="roundRect">
            <a:avLst/>
          </a:prstGeom>
          <a:solidFill>
            <a:srgbClr val="FFFFFF"/>
          </a:solidFill>
          <a:ln w="31750">
            <a:solidFill>
              <a:srgbClr val="C1272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526280" y="3840480"/>
            <a:ext cx="3520440" cy="822960"/>
          </a:xfrm>
          <a:prstGeom prst="rect">
            <a:avLst/>
          </a:prstGeom>
          <a:solidFill>
            <a:srgbClr val="C127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526280" y="3840480"/>
            <a:ext cx="3520440" cy="82296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2800" b="1">
                <a:solidFill>
                  <a:srgbClr val="FFC857"/>
                </a:solidFill>
                <a:latin typeface="Yu Gothic UI"/>
              </a:rPr>
              <a:t>2本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709160" y="4800600"/>
            <a:ext cx="3154680" cy="54864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ctr">
              <a:lnSpc>
                <a:spcPct val="115000"/>
              </a:lnSpc>
            </a:pPr>
            <a:r>
              <a:rPr sz="1800" b="1">
                <a:solidFill>
                  <a:srgbClr val="C1272D"/>
                </a:solidFill>
                <a:latin typeface="Yu Gothic UI"/>
              </a:rPr>
              <a:t>もっと減る？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709160" y="5349240"/>
            <a:ext cx="3154680" cy="73152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ctr">
              <a:lnSpc>
                <a:spcPct val="130000"/>
              </a:lnSpc>
            </a:pPr>
            <a:r>
              <a:rPr sz="1300" b="0">
                <a:solidFill>
                  <a:srgbClr val="1A1A2E"/>
                </a:solidFill>
                <a:latin typeface="Yu Gothic UI"/>
              </a:rPr>
              <a:t>2倍の酸素が使われる？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8229600" y="3840480"/>
            <a:ext cx="3520440" cy="2286000"/>
          </a:xfrm>
          <a:prstGeom prst="roundRect">
            <a:avLst/>
          </a:prstGeom>
          <a:solidFill>
            <a:srgbClr val="FFFFFF"/>
          </a:solidFill>
          <a:ln w="31750">
            <a:solidFill>
              <a:srgbClr val="8B1A1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8229600" y="3840480"/>
            <a:ext cx="3520440" cy="822960"/>
          </a:xfrm>
          <a:prstGeom prst="rect">
            <a:avLst/>
          </a:prstGeom>
          <a:solidFill>
            <a:srgbClr val="8B1A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229600" y="3840480"/>
            <a:ext cx="3520440" cy="82296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2800" b="1">
                <a:solidFill>
                  <a:srgbClr val="FFC857"/>
                </a:solidFill>
                <a:latin typeface="Yu Gothic UI"/>
              </a:rPr>
              <a:t>3本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412480" y="4800600"/>
            <a:ext cx="3154680" cy="54864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ctr">
              <a:lnSpc>
                <a:spcPct val="115000"/>
              </a:lnSpc>
            </a:pPr>
            <a:r>
              <a:rPr sz="1800" b="1">
                <a:solidFill>
                  <a:srgbClr val="8B1A1F"/>
                </a:solidFill>
                <a:latin typeface="Yu Gothic UI"/>
              </a:rPr>
              <a:t>消えるのも速い？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412480" y="5349240"/>
            <a:ext cx="3154680" cy="73152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ctr">
              <a:lnSpc>
                <a:spcPct val="130000"/>
              </a:lnSpc>
            </a:pPr>
            <a:r>
              <a:rPr sz="1300" b="0">
                <a:solidFill>
                  <a:srgbClr val="1A1A2E"/>
                </a:solidFill>
                <a:latin typeface="Yu Gothic UI"/>
              </a:rPr>
              <a:t>酸素が早く尽きる？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22960" y="6400800"/>
            <a:ext cx="10515600" cy="32004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300" b="0">
                <a:solidFill>
                  <a:srgbClr val="FFC857"/>
                </a:solidFill>
                <a:latin typeface="Yu Gothic UI"/>
              </a:rPr>
              <a:t>→ 次回、ろうそく本数を変えて、グラフで比べます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EF9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C127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22960" y="457200"/>
            <a:ext cx="1005840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000" b="1">
                <a:solidFill>
                  <a:srgbClr val="C1272D"/>
                </a:solidFill>
                <a:latin typeface="Yu Gothic UI"/>
              </a:rPr>
              <a:t>⑩ ふりかえり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914400"/>
            <a:ext cx="10515600" cy="100584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800" b="1">
                <a:solidFill>
                  <a:srgbClr val="1A1A2E"/>
                </a:solidFill>
                <a:latin typeface="Yu Gothic UI"/>
              </a:rPr>
              <a:t>今日、数字で分かったこと・新しい疑問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822960" y="2377440"/>
            <a:ext cx="10515600" cy="1005840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F7941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822960" y="2377440"/>
            <a:ext cx="2926080" cy="1005840"/>
          </a:xfrm>
          <a:prstGeom prst="rect">
            <a:avLst/>
          </a:prstGeom>
          <a:solidFill>
            <a:srgbClr val="F79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22960" y="2377440"/>
            <a:ext cx="2926080" cy="10058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800" b="1">
                <a:solidFill>
                  <a:srgbClr val="FFFFFF"/>
                </a:solidFill>
                <a:latin typeface="Yu Gothic UI"/>
              </a:rPr>
              <a:t>わかったこと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931920" y="2468880"/>
            <a:ext cx="7315200" cy="36576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b="0">
                <a:solidFill>
                  <a:srgbClr val="646478"/>
                </a:solidFill>
                <a:latin typeface="Yu Gothic UI"/>
              </a:rPr>
              <a:t>実験結果から言えることを1つ</a:t>
            </a:r>
          </a:p>
        </p:txBody>
      </p:sp>
      <p:sp>
        <p:nvSpPr>
          <p:cNvPr id="10" name="Rectangle 9"/>
          <p:cNvSpPr/>
          <p:nvPr/>
        </p:nvSpPr>
        <p:spPr>
          <a:xfrm>
            <a:off x="3931920" y="3108960"/>
            <a:ext cx="7223760" cy="18288"/>
          </a:xfrm>
          <a:prstGeom prst="rect">
            <a:avLst/>
          </a:prstGeom>
          <a:solidFill>
            <a:srgbClr val="64647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ounded Rectangle 10"/>
          <p:cNvSpPr/>
          <p:nvPr/>
        </p:nvSpPr>
        <p:spPr>
          <a:xfrm>
            <a:off x="822960" y="3520440"/>
            <a:ext cx="10515600" cy="1005840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C1272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822960" y="3520440"/>
            <a:ext cx="2926080" cy="1005840"/>
          </a:xfrm>
          <a:prstGeom prst="rect">
            <a:avLst/>
          </a:prstGeom>
          <a:solidFill>
            <a:srgbClr val="C127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22960" y="3520440"/>
            <a:ext cx="2926080" cy="10058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800" b="1">
                <a:solidFill>
                  <a:srgbClr val="FFFFFF"/>
                </a:solidFill>
                <a:latin typeface="Yu Gothic UI"/>
              </a:rPr>
              <a:t>意外だったこと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931920" y="3611880"/>
            <a:ext cx="7315200" cy="36576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b="0">
                <a:solidFill>
                  <a:srgbClr val="646478"/>
                </a:solidFill>
                <a:latin typeface="Yu Gothic UI"/>
              </a:rPr>
              <a:t>予想とちがったこと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931920" y="4251960"/>
            <a:ext cx="7223760" cy="18288"/>
          </a:xfrm>
          <a:prstGeom prst="rect">
            <a:avLst/>
          </a:prstGeom>
          <a:solidFill>
            <a:srgbClr val="64647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ounded Rectangle 15"/>
          <p:cNvSpPr/>
          <p:nvPr/>
        </p:nvSpPr>
        <p:spPr>
          <a:xfrm>
            <a:off x="822960" y="4663440"/>
            <a:ext cx="10515600" cy="1005840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8B1A1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822960" y="4663440"/>
            <a:ext cx="2926080" cy="1005840"/>
          </a:xfrm>
          <a:prstGeom prst="rect">
            <a:avLst/>
          </a:prstGeom>
          <a:solidFill>
            <a:srgbClr val="8B1A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22960" y="4663440"/>
            <a:ext cx="2926080" cy="10058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800" b="1">
                <a:solidFill>
                  <a:srgbClr val="FFFFFF"/>
                </a:solidFill>
                <a:latin typeface="Yu Gothic UI"/>
              </a:rPr>
              <a:t>次に試したいこと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931920" y="4754880"/>
            <a:ext cx="7315200" cy="36576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b="0">
                <a:solidFill>
                  <a:srgbClr val="646478"/>
                </a:solidFill>
                <a:latin typeface="Yu Gothic UI"/>
              </a:rPr>
              <a:t>もっと条件を変えてみたい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931920" y="5394960"/>
            <a:ext cx="7223760" cy="18288"/>
          </a:xfrm>
          <a:prstGeom prst="rect">
            <a:avLst/>
          </a:prstGeom>
          <a:solidFill>
            <a:srgbClr val="64647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0" y="6446520"/>
            <a:ext cx="12191695" cy="18288"/>
          </a:xfrm>
          <a:prstGeom prst="rect">
            <a:avLst/>
          </a:prstGeom>
          <a:solidFill>
            <a:srgbClr val="FFC8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365760" y="6473952"/>
            <a:ext cx="5486400" cy="3200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0">
                <a:solidFill>
                  <a:srgbClr val="646478"/>
                </a:solidFill>
                <a:latin typeface="Yu Gothic UI"/>
              </a:rPr>
              <a:t>那覇市立天久小学校  6年 理科  RYUMA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486400" y="6473952"/>
            <a:ext cx="6400800" cy="3200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r">
              <a:lnSpc>
                <a:spcPct val="115000"/>
              </a:lnSpc>
            </a:pPr>
            <a:r>
              <a:rPr sz="1000" b="0">
                <a:solidFill>
                  <a:srgbClr val="646478"/>
                </a:solidFill>
                <a:latin typeface="Yu Gothic UI"/>
              </a:rPr>
              <a:t>酸素は使われたのか？   |   11 / 11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EF9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C127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22960" y="457200"/>
            <a:ext cx="1005840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000" b="1">
                <a:solidFill>
                  <a:srgbClr val="C1272D"/>
                </a:solidFill>
                <a:latin typeface="Yu Gothic UI"/>
              </a:rPr>
              <a:t>① 前の時間にやったこと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914400"/>
            <a:ext cx="10515600" cy="100584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3200" b="1">
                <a:solidFill>
                  <a:srgbClr val="1A1A2E"/>
                </a:solidFill>
                <a:latin typeface="Yu Gothic UI"/>
              </a:rPr>
              <a:t>班で実験計画を立てた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822960" y="2103120"/>
            <a:ext cx="10515600" cy="1828800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F7941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822960" y="2103120"/>
            <a:ext cx="10515600" cy="640080"/>
          </a:xfrm>
          <a:prstGeom prst="rect">
            <a:avLst/>
          </a:prstGeom>
          <a:solidFill>
            <a:srgbClr val="F79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22960" y="2103120"/>
            <a:ext cx="10515600" cy="64008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800" b="1">
                <a:solidFill>
                  <a:srgbClr val="FFFFFF"/>
                </a:solidFill>
                <a:latin typeface="Yu Gothic UI"/>
              </a:rPr>
              <a:t>各班の計画（おさらい）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97280" y="2926080"/>
            <a:ext cx="10058400" cy="100584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50000"/>
              </a:lnSpc>
            </a:pPr>
            <a:r>
              <a:rPr sz="1700" b="0">
                <a:solidFill>
                  <a:srgbClr val="1A1A2E"/>
                </a:solidFill>
                <a:latin typeface="Yu Gothic UI"/>
              </a:rPr>
              <a:t>「集気びんをかぶせたら消えた」= 酸素が使われた？</a:t>
            </a:r>
          </a:p>
          <a:p>
            <a:pPr algn="l">
              <a:lnSpc>
                <a:spcPct val="150000"/>
              </a:lnSpc>
            </a:pPr>
            <a:r>
              <a:rPr sz="1700" b="0">
                <a:solidFill>
                  <a:srgbClr val="1A1A2E"/>
                </a:solidFill>
                <a:latin typeface="Yu Gothic UI"/>
              </a:rPr>
              <a:t>今日は、酸素の量が本当に減るのかを、数字で確かめる。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822960" y="4297680"/>
            <a:ext cx="10515600" cy="1645920"/>
          </a:xfrm>
          <a:prstGeom prst="roundRect">
            <a:avLst/>
          </a:prstGeom>
          <a:solidFill>
            <a:srgbClr val="1A1A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005840" y="4480560"/>
            <a:ext cx="274320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300" b="1">
                <a:solidFill>
                  <a:srgbClr val="FFC857"/>
                </a:solidFill>
                <a:latin typeface="Yu Gothic UI"/>
              </a:rPr>
              <a:t>KEY QUESTION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05840" y="4846320"/>
            <a:ext cx="10332720" cy="109728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2200" b="1">
                <a:solidFill>
                  <a:srgbClr val="FFFFFF"/>
                </a:solidFill>
                <a:latin typeface="Yu Gothic UI"/>
              </a:rPr>
              <a:t>燃やす前の酸素の量と、</a:t>
            </a:r>
          </a:p>
          <a:p>
            <a:pPr algn="l">
              <a:lnSpc>
                <a:spcPct val="140000"/>
              </a:lnSpc>
            </a:pPr>
            <a:r>
              <a:rPr sz="2200" b="1">
                <a:solidFill>
                  <a:srgbClr val="FFFFFF"/>
                </a:solidFill>
                <a:latin typeface="Yu Gothic UI"/>
              </a:rPr>
              <a:t>燃やしたあとの酸素の量は、ちがう？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6446520"/>
            <a:ext cx="12191695" cy="18288"/>
          </a:xfrm>
          <a:prstGeom prst="rect">
            <a:avLst/>
          </a:prstGeom>
          <a:solidFill>
            <a:srgbClr val="FFC8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365760" y="6473952"/>
            <a:ext cx="5486400" cy="3200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0">
                <a:solidFill>
                  <a:srgbClr val="646478"/>
                </a:solidFill>
                <a:latin typeface="Yu Gothic UI"/>
              </a:rPr>
              <a:t>那覇市立天久小学校  6年 理科  RYUMA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486400" y="6473952"/>
            <a:ext cx="6400800" cy="3200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r">
              <a:lnSpc>
                <a:spcPct val="115000"/>
              </a:lnSpc>
            </a:pPr>
            <a:r>
              <a:rPr sz="1000" b="0">
                <a:solidFill>
                  <a:srgbClr val="646478"/>
                </a:solidFill>
                <a:latin typeface="Yu Gothic UI"/>
              </a:rPr>
              <a:t>酸素は使われたのか？   |   2 / 11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EF9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C127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22960" y="457200"/>
            <a:ext cx="1005840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000" b="1">
                <a:solidFill>
                  <a:srgbClr val="C1272D"/>
                </a:solidFill>
                <a:latin typeface="Yu Gothic UI"/>
              </a:rPr>
              <a:t>② 今日のめあて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1188720"/>
            <a:ext cx="10515600" cy="2377440"/>
          </a:xfrm>
          <a:prstGeom prst="roundRect">
            <a:avLst/>
          </a:prstGeom>
          <a:solidFill>
            <a:srgbClr val="FFFFFF"/>
          </a:solidFill>
          <a:ln w="38100">
            <a:solidFill>
              <a:srgbClr val="C1272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188720" y="1371600"/>
            <a:ext cx="9784080" cy="210312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35000"/>
              </a:lnSpc>
            </a:pPr>
            <a:r>
              <a:rPr sz="3600" b="1">
                <a:solidFill>
                  <a:srgbClr val="1A1A2E"/>
                </a:solidFill>
                <a:latin typeface="Yu Gothic UI"/>
              </a:rPr>
              <a:t>気体検知管を使って、</a:t>
            </a:r>
          </a:p>
          <a:p>
            <a:pPr algn="l">
              <a:lnSpc>
                <a:spcPct val="135000"/>
              </a:lnSpc>
            </a:pPr>
            <a:r>
              <a:rPr sz="3600" b="1">
                <a:solidFill>
                  <a:srgbClr val="1A1A2E"/>
                </a:solidFill>
                <a:latin typeface="Yu Gothic UI"/>
              </a:rPr>
              <a:t>燃焼前後の酸素の量を測ろう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822960" y="4023360"/>
            <a:ext cx="2377440" cy="914400"/>
          </a:xfrm>
          <a:prstGeom prst="roundRect">
            <a:avLst/>
          </a:prstGeom>
          <a:solidFill>
            <a:srgbClr val="F79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22960" y="4023360"/>
            <a:ext cx="2377440" cy="9144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2600" b="1">
                <a:solidFill>
                  <a:srgbClr val="FFFFFF"/>
                </a:solidFill>
                <a:latin typeface="Yu Gothic UI"/>
              </a:rPr>
              <a:t>測る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200400" y="4023360"/>
            <a:ext cx="320040" cy="9144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2200" b="1">
                <a:solidFill>
                  <a:srgbClr val="646478"/>
                </a:solidFill>
                <a:latin typeface="Yu Gothic UI"/>
              </a:rPr>
              <a:t>→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520440" y="4023360"/>
            <a:ext cx="2377440" cy="914400"/>
          </a:xfrm>
          <a:prstGeom prst="roundRect">
            <a:avLst/>
          </a:prstGeom>
          <a:solidFill>
            <a:srgbClr val="C127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520440" y="4023360"/>
            <a:ext cx="2377440" cy="9144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2600" b="1">
                <a:solidFill>
                  <a:srgbClr val="FFFFFF"/>
                </a:solidFill>
                <a:latin typeface="Yu Gothic UI"/>
              </a:rPr>
              <a:t>記録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897880" y="4023360"/>
            <a:ext cx="320040" cy="9144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2200" b="1">
                <a:solidFill>
                  <a:srgbClr val="646478"/>
                </a:solidFill>
                <a:latin typeface="Yu Gothic UI"/>
              </a:rPr>
              <a:t>→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217920" y="4023360"/>
            <a:ext cx="2377440" cy="914400"/>
          </a:xfrm>
          <a:prstGeom prst="roundRect">
            <a:avLst/>
          </a:prstGeom>
          <a:solidFill>
            <a:srgbClr val="8B1A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217920" y="4023360"/>
            <a:ext cx="2377440" cy="9144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2600" b="1">
                <a:solidFill>
                  <a:srgbClr val="FFFFFF"/>
                </a:solidFill>
                <a:latin typeface="Yu Gothic UI"/>
              </a:rPr>
              <a:t>くらべる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595360" y="4023360"/>
            <a:ext cx="320040" cy="9144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2200" b="1">
                <a:solidFill>
                  <a:srgbClr val="646478"/>
                </a:solidFill>
                <a:latin typeface="Yu Gothic UI"/>
              </a:rPr>
              <a:t>→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915400" y="4023360"/>
            <a:ext cx="2377440" cy="914400"/>
          </a:xfrm>
          <a:prstGeom prst="roundRect">
            <a:avLst/>
          </a:prstGeom>
          <a:solidFill>
            <a:srgbClr val="1A1A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915400" y="4023360"/>
            <a:ext cx="2377440" cy="9144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2600" b="1">
                <a:solidFill>
                  <a:srgbClr val="FFFFFF"/>
                </a:solidFill>
                <a:latin typeface="Yu Gothic UI"/>
              </a:rPr>
              <a:t>考察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22960" y="5303520"/>
            <a:ext cx="1051560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ctr">
              <a:lnSpc>
                <a:spcPct val="115000"/>
              </a:lnSpc>
            </a:pPr>
            <a:r>
              <a:rPr sz="1600" b="0">
                <a:solidFill>
                  <a:srgbClr val="1A1A2E"/>
                </a:solidFill>
                <a:latin typeface="Yu Gothic UI"/>
              </a:rPr>
              <a:t>班ごとに2回測定（燃焼前 → 燃焼後）</a:t>
            </a:r>
          </a:p>
        </p:txBody>
      </p:sp>
      <p:sp>
        <p:nvSpPr>
          <p:cNvPr id="19" name="Rectangle 18"/>
          <p:cNvSpPr/>
          <p:nvPr/>
        </p:nvSpPr>
        <p:spPr>
          <a:xfrm>
            <a:off x="0" y="6446520"/>
            <a:ext cx="12191695" cy="18288"/>
          </a:xfrm>
          <a:prstGeom prst="rect">
            <a:avLst/>
          </a:prstGeom>
          <a:solidFill>
            <a:srgbClr val="FFC8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365760" y="6473952"/>
            <a:ext cx="5486400" cy="3200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0">
                <a:solidFill>
                  <a:srgbClr val="646478"/>
                </a:solidFill>
                <a:latin typeface="Yu Gothic UI"/>
              </a:rPr>
              <a:t>那覇市立天久小学校  6年 理科  RYUMA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486400" y="6473952"/>
            <a:ext cx="6400800" cy="3200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r">
              <a:lnSpc>
                <a:spcPct val="115000"/>
              </a:lnSpc>
            </a:pPr>
            <a:r>
              <a:rPr sz="1000" b="0">
                <a:solidFill>
                  <a:srgbClr val="646478"/>
                </a:solidFill>
                <a:latin typeface="Yu Gothic UI"/>
              </a:rPr>
              <a:t>酸素は使われたのか？   |   3 / 11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EF9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C127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22960" y="457200"/>
            <a:ext cx="1005840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000" b="1">
                <a:solidFill>
                  <a:srgbClr val="C1272D"/>
                </a:solidFill>
                <a:latin typeface="Yu Gothic UI"/>
              </a:rPr>
              <a:t>③ 気体検知管って、何？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914400"/>
            <a:ext cx="10515600" cy="54864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700" b="0">
                <a:solidFill>
                  <a:srgbClr val="1A1A2E"/>
                </a:solidFill>
                <a:latin typeface="Yu Gothic UI"/>
              </a:rPr>
              <a:t>空気中の酸素の量を、色の変化で数値にしてくれる道具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188720" y="2103120"/>
            <a:ext cx="6858000" cy="731520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64647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1188720" y="2148840"/>
            <a:ext cx="18288" cy="137160"/>
          </a:xfrm>
          <a:prstGeom prst="rect">
            <a:avLst/>
          </a:prstGeom>
          <a:solidFill>
            <a:srgbClr val="64647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1874520" y="2148840"/>
            <a:ext cx="18288" cy="137160"/>
          </a:xfrm>
          <a:prstGeom prst="rect">
            <a:avLst/>
          </a:prstGeom>
          <a:solidFill>
            <a:srgbClr val="64647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2560320" y="2148840"/>
            <a:ext cx="18288" cy="137160"/>
          </a:xfrm>
          <a:prstGeom prst="rect">
            <a:avLst/>
          </a:prstGeom>
          <a:solidFill>
            <a:srgbClr val="64647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3246120" y="2148840"/>
            <a:ext cx="18288" cy="137160"/>
          </a:xfrm>
          <a:prstGeom prst="rect">
            <a:avLst/>
          </a:prstGeom>
          <a:solidFill>
            <a:srgbClr val="64647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3931920" y="2148840"/>
            <a:ext cx="18288" cy="137160"/>
          </a:xfrm>
          <a:prstGeom prst="rect">
            <a:avLst/>
          </a:prstGeom>
          <a:solidFill>
            <a:srgbClr val="64647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4617720" y="2148840"/>
            <a:ext cx="18288" cy="137160"/>
          </a:xfrm>
          <a:prstGeom prst="rect">
            <a:avLst/>
          </a:prstGeom>
          <a:solidFill>
            <a:srgbClr val="64647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5303520" y="2148840"/>
            <a:ext cx="18288" cy="137160"/>
          </a:xfrm>
          <a:prstGeom prst="rect">
            <a:avLst/>
          </a:prstGeom>
          <a:solidFill>
            <a:srgbClr val="64647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5989320" y="2148840"/>
            <a:ext cx="18288" cy="137160"/>
          </a:xfrm>
          <a:prstGeom prst="rect">
            <a:avLst/>
          </a:prstGeom>
          <a:solidFill>
            <a:srgbClr val="64647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675120" y="2148840"/>
            <a:ext cx="18288" cy="137160"/>
          </a:xfrm>
          <a:prstGeom prst="rect">
            <a:avLst/>
          </a:prstGeom>
          <a:solidFill>
            <a:srgbClr val="64647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7360920" y="2148840"/>
            <a:ext cx="18288" cy="137160"/>
          </a:xfrm>
          <a:prstGeom prst="rect">
            <a:avLst/>
          </a:prstGeom>
          <a:solidFill>
            <a:srgbClr val="64647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8046720" y="2148840"/>
            <a:ext cx="18288" cy="137160"/>
          </a:xfrm>
          <a:prstGeom prst="rect">
            <a:avLst/>
          </a:prstGeom>
          <a:solidFill>
            <a:srgbClr val="64647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1234440" y="2359152"/>
            <a:ext cx="2880360" cy="219456"/>
          </a:xfrm>
          <a:prstGeom prst="rect">
            <a:avLst/>
          </a:prstGeom>
          <a:solidFill>
            <a:srgbClr val="F79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1188720" y="2880360"/>
            <a:ext cx="6858000" cy="36576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100" b="0">
                <a:solidFill>
                  <a:srgbClr val="646478"/>
                </a:solidFill>
                <a:latin typeface="Yu Gothic UI"/>
              </a:rPr>
              <a:t>0      5      10     15     20     25  (%)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188720" y="1737360"/>
            <a:ext cx="6858000" cy="36576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300" b="1">
                <a:solidFill>
                  <a:srgbClr val="F7941E"/>
                </a:solidFill>
                <a:latin typeface="Yu Gothic UI"/>
              </a:rPr>
              <a:t>↑ 色が変わったところまで読む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8229600" y="2011680"/>
            <a:ext cx="3291840" cy="1005840"/>
          </a:xfrm>
          <a:prstGeom prst="roundRect">
            <a:avLst/>
          </a:prstGeom>
          <a:solidFill>
            <a:srgbClr val="1A1A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8229600" y="2011680"/>
            <a:ext cx="329184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ctr">
              <a:lnSpc>
                <a:spcPct val="115000"/>
              </a:lnSpc>
            </a:pPr>
            <a:r>
              <a:rPr sz="1400" b="1">
                <a:solidFill>
                  <a:srgbClr val="FFC857"/>
                </a:solidFill>
                <a:latin typeface="Yu Gothic UI"/>
              </a:rPr>
              <a:t>採気ポンプ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229600" y="2468880"/>
            <a:ext cx="3291840" cy="54864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ctr">
              <a:lnSpc>
                <a:spcPct val="130000"/>
              </a:lnSpc>
            </a:pPr>
            <a:r>
              <a:rPr sz="1100" b="0">
                <a:solidFill>
                  <a:srgbClr val="FFFFFF"/>
                </a:solidFill>
                <a:latin typeface="Yu Gothic UI"/>
              </a:rPr>
              <a:t>レバーを1回引くと</a:t>
            </a:r>
          </a:p>
          <a:p>
            <a:pPr algn="ctr">
              <a:lnSpc>
                <a:spcPct val="130000"/>
              </a:lnSpc>
            </a:pPr>
            <a:r>
              <a:rPr sz="1100" b="0">
                <a:solidFill>
                  <a:srgbClr val="FFFFFF"/>
                </a:solidFill>
                <a:latin typeface="Yu Gothic UI"/>
              </a:rPr>
              <a:t>100mLの空気を取る</a:t>
            </a:r>
          </a:p>
        </p:txBody>
      </p:sp>
      <p:sp>
        <p:nvSpPr>
          <p:cNvPr id="24" name="Oval 23"/>
          <p:cNvSpPr/>
          <p:nvPr/>
        </p:nvSpPr>
        <p:spPr>
          <a:xfrm>
            <a:off x="1005840" y="3977640"/>
            <a:ext cx="365760" cy="365760"/>
          </a:xfrm>
          <a:prstGeom prst="ellipse">
            <a:avLst/>
          </a:prstGeom>
          <a:solidFill>
            <a:srgbClr val="F79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60120" y="3931920"/>
            <a:ext cx="54864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400" b="1">
                <a:solidFill>
                  <a:srgbClr val="FFFFFF"/>
                </a:solidFill>
                <a:latin typeface="Yu Gothic UI"/>
              </a:rPr>
              <a:t>①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554480" y="3931920"/>
            <a:ext cx="9875520" cy="5486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600" b="0">
                <a:solidFill>
                  <a:srgbClr val="1A1A2E"/>
                </a:solidFill>
                <a:latin typeface="Yu Gothic UI"/>
              </a:rPr>
              <a:t>管の両端を折る</a:t>
            </a:r>
          </a:p>
        </p:txBody>
      </p:sp>
      <p:sp>
        <p:nvSpPr>
          <p:cNvPr id="27" name="Oval 26"/>
          <p:cNvSpPr/>
          <p:nvPr/>
        </p:nvSpPr>
        <p:spPr>
          <a:xfrm>
            <a:off x="1005840" y="4617720"/>
            <a:ext cx="365760" cy="365760"/>
          </a:xfrm>
          <a:prstGeom prst="ellipse">
            <a:avLst/>
          </a:prstGeom>
          <a:solidFill>
            <a:srgbClr val="C127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960120" y="4572000"/>
            <a:ext cx="54864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400" b="1">
                <a:solidFill>
                  <a:srgbClr val="FFFFFF"/>
                </a:solidFill>
                <a:latin typeface="Yu Gothic UI"/>
              </a:rPr>
              <a:t>②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554480" y="4572000"/>
            <a:ext cx="9875520" cy="5486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600" b="0">
                <a:solidFill>
                  <a:srgbClr val="1A1A2E"/>
                </a:solidFill>
                <a:latin typeface="Yu Gothic UI"/>
              </a:rPr>
              <a:t>ポンプに差し込む</a:t>
            </a:r>
          </a:p>
        </p:txBody>
      </p:sp>
      <p:sp>
        <p:nvSpPr>
          <p:cNvPr id="30" name="Oval 29"/>
          <p:cNvSpPr/>
          <p:nvPr/>
        </p:nvSpPr>
        <p:spPr>
          <a:xfrm>
            <a:off x="1005840" y="5257800"/>
            <a:ext cx="365760" cy="365760"/>
          </a:xfrm>
          <a:prstGeom prst="ellipse">
            <a:avLst/>
          </a:prstGeom>
          <a:solidFill>
            <a:srgbClr val="8B1A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960120" y="5212080"/>
            <a:ext cx="54864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400" b="1">
                <a:solidFill>
                  <a:srgbClr val="FFFFFF"/>
                </a:solidFill>
                <a:latin typeface="Yu Gothic UI"/>
              </a:rPr>
              <a:t>③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554480" y="5212080"/>
            <a:ext cx="9875520" cy="5486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600" b="0">
                <a:solidFill>
                  <a:srgbClr val="1A1A2E"/>
                </a:solidFill>
                <a:latin typeface="Yu Gothic UI"/>
              </a:rPr>
              <a:t>レバーを引いて 100mL 吸う</a:t>
            </a:r>
          </a:p>
        </p:txBody>
      </p:sp>
      <p:sp>
        <p:nvSpPr>
          <p:cNvPr id="33" name="Oval 32"/>
          <p:cNvSpPr/>
          <p:nvPr/>
        </p:nvSpPr>
        <p:spPr>
          <a:xfrm>
            <a:off x="1005840" y="5897880"/>
            <a:ext cx="365760" cy="365760"/>
          </a:xfrm>
          <a:prstGeom prst="ellipse">
            <a:avLst/>
          </a:prstGeom>
          <a:solidFill>
            <a:srgbClr val="1A1A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960120" y="5852160"/>
            <a:ext cx="548640" cy="45720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400" b="1">
                <a:solidFill>
                  <a:srgbClr val="FFFFFF"/>
                </a:solidFill>
                <a:latin typeface="Yu Gothic UI"/>
              </a:rPr>
              <a:t>④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554480" y="5852160"/>
            <a:ext cx="9875520" cy="5486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600" b="0">
                <a:solidFill>
                  <a:srgbClr val="1A1A2E"/>
                </a:solidFill>
                <a:latin typeface="Yu Gothic UI"/>
              </a:rPr>
              <a:t>色の変わった目盛を読む</a:t>
            </a:r>
          </a:p>
        </p:txBody>
      </p:sp>
      <p:sp>
        <p:nvSpPr>
          <p:cNvPr id="36" name="Rectangle 35"/>
          <p:cNvSpPr/>
          <p:nvPr/>
        </p:nvSpPr>
        <p:spPr>
          <a:xfrm>
            <a:off x="0" y="6446520"/>
            <a:ext cx="12191695" cy="18288"/>
          </a:xfrm>
          <a:prstGeom prst="rect">
            <a:avLst/>
          </a:prstGeom>
          <a:solidFill>
            <a:srgbClr val="FFC8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365760" y="6473952"/>
            <a:ext cx="5486400" cy="3200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0">
                <a:solidFill>
                  <a:srgbClr val="646478"/>
                </a:solidFill>
                <a:latin typeface="Yu Gothic UI"/>
              </a:rPr>
              <a:t>那覇市立天久小学校  6年 理科  RYUMA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5486400" y="6473952"/>
            <a:ext cx="6400800" cy="3200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r">
              <a:lnSpc>
                <a:spcPct val="115000"/>
              </a:lnSpc>
            </a:pPr>
            <a:r>
              <a:rPr sz="1000" b="0">
                <a:solidFill>
                  <a:srgbClr val="646478"/>
                </a:solidFill>
                <a:latin typeface="Yu Gothic UI"/>
              </a:rPr>
              <a:t>酸素は使われたのか？   |   4 / 11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1A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768096" y="566928"/>
            <a:ext cx="658368" cy="658368"/>
          </a:xfrm>
          <a:prstGeom prst="ellipse">
            <a:avLst/>
          </a:prstGeom>
          <a:solidFill>
            <a:srgbClr val="FFC8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863193" y="552297"/>
            <a:ext cx="468172" cy="468172"/>
          </a:xfrm>
          <a:prstGeom prst="ellipse">
            <a:avLst/>
          </a:prstGeom>
          <a:solidFill>
            <a:srgbClr val="F79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965606" y="581558"/>
            <a:ext cx="263347" cy="263347"/>
          </a:xfrm>
          <a:prstGeom prst="ellipse">
            <a:avLst/>
          </a:prstGeom>
          <a:solidFill>
            <a:srgbClr val="C127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645920" y="502920"/>
            <a:ext cx="822960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500" b="1">
                <a:solidFill>
                  <a:srgbClr val="FFC857"/>
                </a:solidFill>
                <a:latin typeface="Yu Gothic UI"/>
              </a:rPr>
              <a:t>④ 実験前の安全確認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45920" y="914400"/>
            <a:ext cx="10058400" cy="109728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4400" b="1">
                <a:solidFill>
                  <a:srgbClr val="FFFFFF"/>
                </a:solidFill>
                <a:latin typeface="Yu Gothic UI"/>
              </a:rPr>
              <a:t>安全ルール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22960" y="2377440"/>
            <a:ext cx="10515600" cy="640080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F7941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822960" y="2377440"/>
            <a:ext cx="1097280" cy="640080"/>
          </a:xfrm>
          <a:prstGeom prst="rect">
            <a:avLst/>
          </a:prstGeom>
          <a:solidFill>
            <a:srgbClr val="F79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822960" y="2377440"/>
            <a:ext cx="1097280" cy="64008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2000" b="1">
                <a:solidFill>
                  <a:srgbClr val="FFFFFF"/>
                </a:solidFill>
                <a:latin typeface="Yu Gothic UI"/>
              </a:rPr>
              <a:t>目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103120" y="2377440"/>
            <a:ext cx="9052560" cy="64008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600" b="0">
                <a:solidFill>
                  <a:srgbClr val="1A1A2E"/>
                </a:solidFill>
                <a:latin typeface="Yu Gothic UI"/>
              </a:rPr>
              <a:t>検知管の折れた先は目に向けない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822960" y="3154680"/>
            <a:ext cx="10515600" cy="640080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C1272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822960" y="3154680"/>
            <a:ext cx="1097280" cy="640080"/>
          </a:xfrm>
          <a:prstGeom prst="rect">
            <a:avLst/>
          </a:prstGeom>
          <a:solidFill>
            <a:srgbClr val="C127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22960" y="3154680"/>
            <a:ext cx="1097280" cy="64008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2000" b="1">
                <a:solidFill>
                  <a:srgbClr val="FFFFFF"/>
                </a:solidFill>
                <a:latin typeface="Yu Gothic UI"/>
              </a:rPr>
              <a:t>手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103120" y="3154680"/>
            <a:ext cx="9052560" cy="64008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600" b="0">
                <a:solidFill>
                  <a:srgbClr val="1A1A2E"/>
                </a:solidFill>
                <a:latin typeface="Yu Gothic UI"/>
              </a:rPr>
              <a:t>折った管のガラス片で手を切らない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22960" y="3931920"/>
            <a:ext cx="10515600" cy="640080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8B1A1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822960" y="3931920"/>
            <a:ext cx="1097280" cy="640080"/>
          </a:xfrm>
          <a:prstGeom prst="rect">
            <a:avLst/>
          </a:prstGeom>
          <a:solidFill>
            <a:srgbClr val="8B1A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22960" y="3931920"/>
            <a:ext cx="1097280" cy="64008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2000" b="1">
                <a:solidFill>
                  <a:srgbClr val="FFFFFF"/>
                </a:solidFill>
                <a:latin typeface="Yu Gothic UI"/>
              </a:rPr>
              <a:t>火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103120" y="3931920"/>
            <a:ext cx="9052560" cy="64008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600" b="0">
                <a:solidFill>
                  <a:srgbClr val="1A1A2E"/>
                </a:solidFill>
                <a:latin typeface="Yu Gothic UI"/>
              </a:rPr>
              <a:t>ろうそくは実験中だけ点火／終わったらすぐ消す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822960" y="4709160"/>
            <a:ext cx="10515600" cy="640080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F7941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822960" y="4709160"/>
            <a:ext cx="1097280" cy="640080"/>
          </a:xfrm>
          <a:prstGeom prst="rect">
            <a:avLst/>
          </a:prstGeom>
          <a:solidFill>
            <a:srgbClr val="F79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822960" y="4709160"/>
            <a:ext cx="1097280" cy="64008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2000" b="1">
                <a:solidFill>
                  <a:srgbClr val="FFFFFF"/>
                </a:solidFill>
                <a:latin typeface="Yu Gothic UI"/>
              </a:rPr>
              <a:t>息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103120" y="4709160"/>
            <a:ext cx="9052560" cy="64008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600" b="0">
                <a:solidFill>
                  <a:srgbClr val="1A1A2E"/>
                </a:solidFill>
                <a:latin typeface="Yu Gothic UI"/>
              </a:rPr>
              <a:t>吸い込まない！　ポンプで吸う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822960" y="5486400"/>
            <a:ext cx="10515600" cy="640080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C1272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822960" y="5486400"/>
            <a:ext cx="1097280" cy="640080"/>
          </a:xfrm>
          <a:prstGeom prst="rect">
            <a:avLst/>
          </a:prstGeom>
          <a:solidFill>
            <a:srgbClr val="C127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822960" y="5486400"/>
            <a:ext cx="1097280" cy="64008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2000" b="1">
                <a:solidFill>
                  <a:srgbClr val="FFFFFF"/>
                </a:solidFill>
                <a:latin typeface="Yu Gothic UI"/>
              </a:rPr>
              <a:t>廃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103120" y="5486400"/>
            <a:ext cx="9052560" cy="64008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600" b="0">
                <a:solidFill>
                  <a:srgbClr val="1A1A2E"/>
                </a:solidFill>
                <a:latin typeface="Yu Gothic UI"/>
              </a:rPr>
              <a:t>使った検知管は先生が用意した容器へ</a:t>
            </a:r>
          </a:p>
        </p:txBody>
      </p:sp>
      <p:sp>
        <p:nvSpPr>
          <p:cNvPr id="28" name="Rectangle 27"/>
          <p:cNvSpPr/>
          <p:nvPr/>
        </p:nvSpPr>
        <p:spPr>
          <a:xfrm>
            <a:off x="0" y="6446520"/>
            <a:ext cx="12191695" cy="18288"/>
          </a:xfrm>
          <a:prstGeom prst="rect">
            <a:avLst/>
          </a:prstGeom>
          <a:solidFill>
            <a:srgbClr val="FFC8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365760" y="6473952"/>
            <a:ext cx="5486400" cy="3200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0">
                <a:solidFill>
                  <a:srgbClr val="646478"/>
                </a:solidFill>
                <a:latin typeface="Yu Gothic UI"/>
              </a:rPr>
              <a:t>那覇市立天久小学校  6年 理科  RYUMA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486400" y="6473952"/>
            <a:ext cx="6400800" cy="3200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r">
              <a:lnSpc>
                <a:spcPct val="115000"/>
              </a:lnSpc>
            </a:pPr>
            <a:r>
              <a:rPr sz="1000" b="0">
                <a:solidFill>
                  <a:srgbClr val="646478"/>
                </a:solidFill>
                <a:latin typeface="Yu Gothic UI"/>
              </a:rPr>
              <a:t>酸素は使われたのか？   |   5 / 11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EF9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C127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22960" y="457200"/>
            <a:ext cx="1005840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000" b="1">
                <a:solidFill>
                  <a:srgbClr val="C1272D"/>
                </a:solidFill>
                <a:latin typeface="Yu Gothic UI"/>
              </a:rPr>
              <a:t>⑤ 実験手順（20分）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1280160"/>
            <a:ext cx="10515600" cy="1097280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F7941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822960" y="1280160"/>
            <a:ext cx="1188720" cy="1097280"/>
          </a:xfrm>
          <a:prstGeom prst="rect">
            <a:avLst/>
          </a:prstGeom>
          <a:solidFill>
            <a:srgbClr val="F79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22960" y="1280160"/>
            <a:ext cx="1188720" cy="109728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3200" b="1">
                <a:solidFill>
                  <a:srgbClr val="FFC857"/>
                </a:solidFill>
                <a:latin typeface="Yu Gothic UI"/>
              </a:rP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194560" y="1353312"/>
            <a:ext cx="365760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700" b="1">
                <a:solidFill>
                  <a:srgbClr val="F7941E"/>
                </a:solidFill>
                <a:latin typeface="Yu Gothic UI"/>
              </a:rPr>
              <a:t>燃やす前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194560" y="1783080"/>
            <a:ext cx="8961120" cy="54864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300" b="0">
                <a:solidFill>
                  <a:srgbClr val="1A1A2E"/>
                </a:solidFill>
                <a:latin typeface="Yu Gothic UI"/>
              </a:rPr>
              <a:t>集気びんに検知管を差し込み、空気を 100mL 吸う → 酸素 %を記録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0" y="1353312"/>
            <a:ext cx="530352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b="0">
                <a:solidFill>
                  <a:srgbClr val="646478"/>
                </a:solidFill>
                <a:latin typeface="Yu Gothic UI"/>
              </a:rPr>
              <a:t>（予想: 約21%）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822960" y="2514600"/>
            <a:ext cx="10515600" cy="1097280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C1272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822960" y="2514600"/>
            <a:ext cx="1188720" cy="1097280"/>
          </a:xfrm>
          <a:prstGeom prst="rect">
            <a:avLst/>
          </a:prstGeom>
          <a:solidFill>
            <a:srgbClr val="C127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22960" y="2514600"/>
            <a:ext cx="1188720" cy="109728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3200" b="1">
                <a:solidFill>
                  <a:srgbClr val="FFC857"/>
                </a:solidFill>
                <a:latin typeface="Yu Gothic UI"/>
              </a:rPr>
              <a:t>02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194560" y="2587752"/>
            <a:ext cx="365760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700" b="1">
                <a:solidFill>
                  <a:srgbClr val="C1272D"/>
                </a:solidFill>
                <a:latin typeface="Yu Gothic UI"/>
              </a:rPr>
              <a:t>ろうそくを点火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194560" y="3017520"/>
            <a:ext cx="8961120" cy="54864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300" b="0">
                <a:solidFill>
                  <a:srgbClr val="1A1A2E"/>
                </a:solidFill>
                <a:latin typeface="Yu Gothic UI"/>
              </a:rPr>
              <a:t>集気びんをすぐにかぶせ、炎が消えるまで待つ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943600" y="2587752"/>
            <a:ext cx="530352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b="0">
                <a:solidFill>
                  <a:srgbClr val="646478"/>
                </a:solidFill>
                <a:latin typeface="Yu Gothic UI"/>
              </a:rPr>
              <a:t>（完全に消えてから次へ）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822960" y="3749040"/>
            <a:ext cx="10515600" cy="1097280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8B1A1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822960" y="3749040"/>
            <a:ext cx="1188720" cy="1097280"/>
          </a:xfrm>
          <a:prstGeom prst="rect">
            <a:avLst/>
          </a:prstGeom>
          <a:solidFill>
            <a:srgbClr val="8B1A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22960" y="3749040"/>
            <a:ext cx="1188720" cy="109728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3200" b="1">
                <a:solidFill>
                  <a:srgbClr val="FFC857"/>
                </a:solidFill>
                <a:latin typeface="Yu Gothic UI"/>
              </a:rPr>
              <a:t>03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194560" y="3822192"/>
            <a:ext cx="365760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700" b="1">
                <a:solidFill>
                  <a:srgbClr val="8B1A1F"/>
                </a:solidFill>
                <a:latin typeface="Yu Gothic UI"/>
              </a:rPr>
              <a:t>燃やした後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194560" y="4251960"/>
            <a:ext cx="8961120" cy="54864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300" b="0">
                <a:solidFill>
                  <a:srgbClr val="1A1A2E"/>
                </a:solidFill>
                <a:latin typeface="Yu Gothic UI"/>
              </a:rPr>
              <a:t>同じように検知管で 100mL 吸う → 酸素 %を記録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943600" y="3822192"/>
            <a:ext cx="530352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b="0">
                <a:solidFill>
                  <a:srgbClr val="646478"/>
                </a:solidFill>
                <a:latin typeface="Yu Gothic UI"/>
              </a:rPr>
              <a:t>（予想: 21%より減る？）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822960" y="4983480"/>
            <a:ext cx="10515600" cy="1097280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1A1A2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822960" y="4983480"/>
            <a:ext cx="1188720" cy="1097280"/>
          </a:xfrm>
          <a:prstGeom prst="rect">
            <a:avLst/>
          </a:prstGeom>
          <a:solidFill>
            <a:srgbClr val="1A1A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822960" y="4983480"/>
            <a:ext cx="1188720" cy="109728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3200" b="1">
                <a:solidFill>
                  <a:srgbClr val="FFC857"/>
                </a:solidFill>
                <a:latin typeface="Yu Gothic UI"/>
              </a:rPr>
              <a:t>04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194560" y="5056632"/>
            <a:ext cx="365760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700" b="1">
                <a:solidFill>
                  <a:srgbClr val="1A1A2E"/>
                </a:solidFill>
                <a:latin typeface="Yu Gothic UI"/>
              </a:rPr>
              <a:t>2回くりかえす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194560" y="5486400"/>
            <a:ext cx="8961120" cy="54864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300" b="0">
                <a:solidFill>
                  <a:srgbClr val="1A1A2E"/>
                </a:solidFill>
                <a:latin typeface="Yu Gothic UI"/>
              </a:rPr>
              <a:t>条件をそろえて2回測定 → 平均をとる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943600" y="5056632"/>
            <a:ext cx="530352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b="0">
                <a:solidFill>
                  <a:srgbClr val="646478"/>
                </a:solidFill>
                <a:latin typeface="Yu Gothic UI"/>
              </a:rPr>
              <a:t>ばらつきを減らすため</a:t>
            </a:r>
          </a:p>
        </p:txBody>
      </p:sp>
      <p:sp>
        <p:nvSpPr>
          <p:cNvPr id="29" name="Rectangle 28"/>
          <p:cNvSpPr/>
          <p:nvPr/>
        </p:nvSpPr>
        <p:spPr>
          <a:xfrm>
            <a:off x="0" y="6446520"/>
            <a:ext cx="12191695" cy="18288"/>
          </a:xfrm>
          <a:prstGeom prst="rect">
            <a:avLst/>
          </a:prstGeom>
          <a:solidFill>
            <a:srgbClr val="FFC8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365760" y="6473952"/>
            <a:ext cx="5486400" cy="3200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0">
                <a:solidFill>
                  <a:srgbClr val="646478"/>
                </a:solidFill>
                <a:latin typeface="Yu Gothic UI"/>
              </a:rPr>
              <a:t>那覇市立天久小学校  6年 理科  RYUMA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486400" y="6473952"/>
            <a:ext cx="6400800" cy="3200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r">
              <a:lnSpc>
                <a:spcPct val="115000"/>
              </a:lnSpc>
            </a:pPr>
            <a:r>
              <a:rPr sz="1000" b="0">
                <a:solidFill>
                  <a:srgbClr val="646478"/>
                </a:solidFill>
                <a:latin typeface="Yu Gothic UI"/>
              </a:rPr>
              <a:t>酸素は使われたのか？   |   6 / 11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EF9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C127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22960" y="457200"/>
            <a:ext cx="1005840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000" b="1">
                <a:solidFill>
                  <a:srgbClr val="C1272D"/>
                </a:solidFill>
                <a:latin typeface="Yu Gothic UI"/>
              </a:rPr>
              <a:t>⑥ 記録シート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914400"/>
            <a:ext cx="10515600" cy="54864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400" b="0">
                <a:solidFill>
                  <a:srgbClr val="646478"/>
                </a:solidFill>
                <a:latin typeface="Yu Gothic UI"/>
              </a:rPr>
              <a:t>班番号：______班　　メンバー：________________</a:t>
            </a:r>
          </a:p>
        </p:txBody>
      </p:sp>
      <p:sp>
        <p:nvSpPr>
          <p:cNvPr id="6" name="Rectangle 5"/>
          <p:cNvSpPr/>
          <p:nvPr/>
        </p:nvSpPr>
        <p:spPr>
          <a:xfrm>
            <a:off x="822960" y="1737360"/>
            <a:ext cx="10515600" cy="640080"/>
          </a:xfrm>
          <a:prstGeom prst="rect">
            <a:avLst/>
          </a:prstGeom>
          <a:solidFill>
            <a:srgbClr val="1A1A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22960" y="1737360"/>
            <a:ext cx="2103120" cy="64008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600" b="1">
                <a:solidFill>
                  <a:srgbClr val="FFFFFF"/>
                </a:solidFill>
                <a:latin typeface="Yu Gothic UI"/>
              </a:rPr>
              <a:t>条件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926080" y="1737360"/>
            <a:ext cx="2103120" cy="64008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600" b="1">
                <a:solidFill>
                  <a:srgbClr val="FFFFFF"/>
                </a:solidFill>
                <a:latin typeface="Yu Gothic UI"/>
              </a:rPr>
              <a:t>1回目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29200" y="1737360"/>
            <a:ext cx="2103120" cy="64008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600" b="1">
                <a:solidFill>
                  <a:srgbClr val="FFFFFF"/>
                </a:solidFill>
                <a:latin typeface="Yu Gothic UI"/>
              </a:rPr>
              <a:t>2回目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132320" y="1737360"/>
            <a:ext cx="2103120" cy="64008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600" b="1">
                <a:solidFill>
                  <a:srgbClr val="FFFFFF"/>
                </a:solidFill>
                <a:latin typeface="Yu Gothic UI"/>
              </a:rPr>
              <a:t>平均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235440" y="1737360"/>
            <a:ext cx="2103120" cy="64008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600" b="1">
                <a:solidFill>
                  <a:srgbClr val="FFFFFF"/>
                </a:solidFill>
                <a:latin typeface="Yu Gothic UI"/>
              </a:rPr>
              <a:t>予想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22960" y="2377440"/>
            <a:ext cx="10515600" cy="1005840"/>
          </a:xfrm>
          <a:prstGeom prst="rect">
            <a:avLst/>
          </a:prstGeom>
          <a:noFill/>
          <a:ln w="6350">
            <a:solidFill>
              <a:srgbClr val="64647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822960" y="2377440"/>
            <a:ext cx="2103120" cy="1005840"/>
          </a:xfrm>
          <a:prstGeom prst="rect">
            <a:avLst/>
          </a:prstGeom>
          <a:solidFill>
            <a:srgbClr val="F79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22960" y="2377440"/>
            <a:ext cx="2103120" cy="10058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500" b="1">
                <a:solidFill>
                  <a:srgbClr val="FFFFFF"/>
                </a:solidFill>
                <a:latin typeface="Yu Gothic UI"/>
              </a:rPr>
              <a:t>燃やす前の酸素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926080" y="2377440"/>
            <a:ext cx="2103120" cy="1005840"/>
          </a:xfrm>
          <a:prstGeom prst="rect">
            <a:avLst/>
          </a:prstGeom>
          <a:noFill/>
          <a:ln w="6350">
            <a:solidFill>
              <a:srgbClr val="64647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5029200" y="2377440"/>
            <a:ext cx="2103120" cy="1005840"/>
          </a:xfrm>
          <a:prstGeom prst="rect">
            <a:avLst/>
          </a:prstGeom>
          <a:noFill/>
          <a:ln w="6350">
            <a:solidFill>
              <a:srgbClr val="64647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7132320" y="2377440"/>
            <a:ext cx="2103120" cy="1005840"/>
          </a:xfrm>
          <a:prstGeom prst="rect">
            <a:avLst/>
          </a:prstGeom>
          <a:noFill/>
          <a:ln w="6350">
            <a:solidFill>
              <a:srgbClr val="64647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9235440" y="2377440"/>
            <a:ext cx="2103120" cy="1005840"/>
          </a:xfrm>
          <a:prstGeom prst="rect">
            <a:avLst/>
          </a:prstGeom>
          <a:noFill/>
          <a:ln w="6350">
            <a:solidFill>
              <a:srgbClr val="64647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235440" y="2377440"/>
            <a:ext cx="2103120" cy="10058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400" b="0">
                <a:solidFill>
                  <a:srgbClr val="1A1A2E"/>
                </a:solidFill>
                <a:latin typeface="Yu Gothic UI"/>
              </a:rPr>
              <a:t>約 ___ %</a:t>
            </a:r>
          </a:p>
        </p:txBody>
      </p:sp>
      <p:sp>
        <p:nvSpPr>
          <p:cNvPr id="20" name="Rectangle 19"/>
          <p:cNvSpPr/>
          <p:nvPr/>
        </p:nvSpPr>
        <p:spPr>
          <a:xfrm>
            <a:off x="822960" y="3383280"/>
            <a:ext cx="10515600" cy="1005840"/>
          </a:xfrm>
          <a:prstGeom prst="rect">
            <a:avLst/>
          </a:prstGeom>
          <a:noFill/>
          <a:ln w="6350">
            <a:solidFill>
              <a:srgbClr val="64647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822960" y="3383280"/>
            <a:ext cx="2103120" cy="1005840"/>
          </a:xfrm>
          <a:prstGeom prst="rect">
            <a:avLst/>
          </a:prstGeom>
          <a:solidFill>
            <a:srgbClr val="C127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822960" y="3383280"/>
            <a:ext cx="2103120" cy="10058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500" b="1">
                <a:solidFill>
                  <a:srgbClr val="FFFFFF"/>
                </a:solidFill>
                <a:latin typeface="Yu Gothic UI"/>
              </a:rPr>
              <a:t>燃やした後の酸素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926080" y="3383280"/>
            <a:ext cx="2103120" cy="1005840"/>
          </a:xfrm>
          <a:prstGeom prst="rect">
            <a:avLst/>
          </a:prstGeom>
          <a:noFill/>
          <a:ln w="6350">
            <a:solidFill>
              <a:srgbClr val="64647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5029200" y="3383280"/>
            <a:ext cx="2103120" cy="1005840"/>
          </a:xfrm>
          <a:prstGeom prst="rect">
            <a:avLst/>
          </a:prstGeom>
          <a:noFill/>
          <a:ln w="6350">
            <a:solidFill>
              <a:srgbClr val="64647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7132320" y="3383280"/>
            <a:ext cx="2103120" cy="1005840"/>
          </a:xfrm>
          <a:prstGeom prst="rect">
            <a:avLst/>
          </a:prstGeom>
          <a:noFill/>
          <a:ln w="6350">
            <a:solidFill>
              <a:srgbClr val="64647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9235440" y="3383280"/>
            <a:ext cx="2103120" cy="1005840"/>
          </a:xfrm>
          <a:prstGeom prst="rect">
            <a:avLst/>
          </a:prstGeom>
          <a:noFill/>
          <a:ln w="6350">
            <a:solidFill>
              <a:srgbClr val="64647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9235440" y="3383280"/>
            <a:ext cx="2103120" cy="10058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400" b="0">
                <a:solidFill>
                  <a:srgbClr val="1A1A2E"/>
                </a:solidFill>
                <a:latin typeface="Yu Gothic UI"/>
              </a:rPr>
              <a:t>約 ___ %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822960" y="4572000"/>
            <a:ext cx="10515600" cy="822960"/>
          </a:xfrm>
          <a:prstGeom prst="roundRect">
            <a:avLst/>
          </a:prstGeom>
          <a:solidFill>
            <a:srgbClr val="FFC8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822960" y="4572000"/>
            <a:ext cx="10515600" cy="82296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2000" b="1">
                <a:solidFill>
                  <a:srgbClr val="1A1A2E"/>
                </a:solidFill>
                <a:latin typeface="Yu Gothic UI"/>
              </a:rPr>
              <a:t>差（減った量）=  燃やす前  −  燃やした後  =  約 ___ %</a:t>
            </a:r>
          </a:p>
        </p:txBody>
      </p:sp>
      <p:sp>
        <p:nvSpPr>
          <p:cNvPr id="30" name="Rectangle 29"/>
          <p:cNvSpPr/>
          <p:nvPr/>
        </p:nvSpPr>
        <p:spPr>
          <a:xfrm>
            <a:off x="0" y="6446520"/>
            <a:ext cx="12191695" cy="18288"/>
          </a:xfrm>
          <a:prstGeom prst="rect">
            <a:avLst/>
          </a:prstGeom>
          <a:solidFill>
            <a:srgbClr val="FFC8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365760" y="6473952"/>
            <a:ext cx="5486400" cy="3200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0">
                <a:solidFill>
                  <a:srgbClr val="646478"/>
                </a:solidFill>
                <a:latin typeface="Yu Gothic UI"/>
              </a:rPr>
              <a:t>那覇市立天久小学校  6年 理科  RYUMA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486400" y="6473952"/>
            <a:ext cx="6400800" cy="3200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r">
              <a:lnSpc>
                <a:spcPct val="115000"/>
              </a:lnSpc>
            </a:pPr>
            <a:r>
              <a:rPr sz="1000" b="0">
                <a:solidFill>
                  <a:srgbClr val="646478"/>
                </a:solidFill>
                <a:latin typeface="Yu Gothic UI"/>
              </a:rPr>
              <a:t>酸素は使われたのか？   |   7 / 11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EF9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C127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22960" y="457200"/>
            <a:ext cx="1005840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000" b="1">
                <a:solidFill>
                  <a:srgbClr val="C1272D"/>
                </a:solidFill>
                <a:latin typeface="Yu Gothic UI"/>
              </a:rPr>
              <a:t>⑦ クラス全体のデータをくらべる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914400"/>
            <a:ext cx="10515600" cy="54864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600" b="0">
                <a:solidFill>
                  <a:srgbClr val="1A1A2E"/>
                </a:solidFill>
                <a:latin typeface="Yu Gothic UI"/>
              </a:rPr>
              <a:t>各班の結果を表にして、共通パターンを見つけよう</a:t>
            </a:r>
          </a:p>
        </p:txBody>
      </p:sp>
      <p:sp>
        <p:nvSpPr>
          <p:cNvPr id="6" name="Rectangle 5"/>
          <p:cNvSpPr/>
          <p:nvPr/>
        </p:nvSpPr>
        <p:spPr>
          <a:xfrm>
            <a:off x="822960" y="1645920"/>
            <a:ext cx="1371600" cy="548640"/>
          </a:xfrm>
          <a:prstGeom prst="rect">
            <a:avLst/>
          </a:prstGeom>
          <a:solidFill>
            <a:srgbClr val="1A1A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22960" y="1645920"/>
            <a:ext cx="1371600" cy="5486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300" b="1">
                <a:solidFill>
                  <a:srgbClr val="FFFFFF"/>
                </a:solidFill>
                <a:latin typeface="Yu Gothic UI"/>
              </a:rPr>
              <a:t>班</a:t>
            </a:r>
          </a:p>
        </p:txBody>
      </p:sp>
      <p:sp>
        <p:nvSpPr>
          <p:cNvPr id="8" name="Rectangle 7"/>
          <p:cNvSpPr/>
          <p:nvPr/>
        </p:nvSpPr>
        <p:spPr>
          <a:xfrm>
            <a:off x="2194560" y="1645920"/>
            <a:ext cx="2286000" cy="548640"/>
          </a:xfrm>
          <a:prstGeom prst="rect">
            <a:avLst/>
          </a:prstGeom>
          <a:solidFill>
            <a:srgbClr val="1A1A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194560" y="1645920"/>
            <a:ext cx="2286000" cy="5486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300" b="1">
                <a:solidFill>
                  <a:srgbClr val="FFFFFF"/>
                </a:solidFill>
                <a:latin typeface="Yu Gothic UI"/>
              </a:rPr>
              <a:t>燃やす前(%)</a:t>
            </a:r>
          </a:p>
        </p:txBody>
      </p:sp>
      <p:sp>
        <p:nvSpPr>
          <p:cNvPr id="10" name="Rectangle 9"/>
          <p:cNvSpPr/>
          <p:nvPr/>
        </p:nvSpPr>
        <p:spPr>
          <a:xfrm>
            <a:off x="4480560" y="1645920"/>
            <a:ext cx="2286000" cy="548640"/>
          </a:xfrm>
          <a:prstGeom prst="rect">
            <a:avLst/>
          </a:prstGeom>
          <a:solidFill>
            <a:srgbClr val="1A1A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480560" y="1645920"/>
            <a:ext cx="2286000" cy="5486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300" b="1">
                <a:solidFill>
                  <a:srgbClr val="FFFFFF"/>
                </a:solidFill>
                <a:latin typeface="Yu Gothic UI"/>
              </a:rPr>
              <a:t>燃やした後(%)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766560" y="1645920"/>
            <a:ext cx="2286000" cy="548640"/>
          </a:xfrm>
          <a:prstGeom prst="rect">
            <a:avLst/>
          </a:prstGeom>
          <a:solidFill>
            <a:srgbClr val="1A1A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766560" y="1645920"/>
            <a:ext cx="2286000" cy="5486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300" b="1">
                <a:solidFill>
                  <a:srgbClr val="FFFFFF"/>
                </a:solidFill>
                <a:latin typeface="Yu Gothic UI"/>
              </a:rPr>
              <a:t>減り(%)</a:t>
            </a:r>
          </a:p>
        </p:txBody>
      </p:sp>
      <p:sp>
        <p:nvSpPr>
          <p:cNvPr id="14" name="Rectangle 13"/>
          <p:cNvSpPr/>
          <p:nvPr/>
        </p:nvSpPr>
        <p:spPr>
          <a:xfrm>
            <a:off x="9052560" y="1645920"/>
            <a:ext cx="2286000" cy="548640"/>
          </a:xfrm>
          <a:prstGeom prst="rect">
            <a:avLst/>
          </a:prstGeom>
          <a:solidFill>
            <a:srgbClr val="1A1A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9052560" y="1645920"/>
            <a:ext cx="2286000" cy="5486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300" b="1">
                <a:solidFill>
                  <a:srgbClr val="FFFFFF"/>
                </a:solidFill>
                <a:latin typeface="Yu Gothic UI"/>
              </a:rPr>
              <a:t>気づき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22960" y="2194560"/>
            <a:ext cx="1371600" cy="438912"/>
          </a:xfrm>
          <a:prstGeom prst="rect">
            <a:avLst/>
          </a:prstGeom>
          <a:solidFill>
            <a:srgbClr val="FEF9E7"/>
          </a:solidFill>
          <a:ln w="6350">
            <a:solidFill>
              <a:srgbClr val="64647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22960" y="2194560"/>
            <a:ext cx="1371600" cy="438912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300" b="0">
                <a:solidFill>
                  <a:srgbClr val="1A1A2E"/>
                </a:solidFill>
                <a:latin typeface="Yu Gothic UI"/>
              </a:rPr>
              <a:t>1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194560" y="2194560"/>
            <a:ext cx="2286000" cy="438912"/>
          </a:xfrm>
          <a:prstGeom prst="rect">
            <a:avLst/>
          </a:prstGeom>
          <a:solidFill>
            <a:srgbClr val="FEF9E7"/>
          </a:solidFill>
          <a:ln w="6350">
            <a:solidFill>
              <a:srgbClr val="64647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2194560" y="2194560"/>
            <a:ext cx="2286000" cy="438912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300" b="0">
                <a:solidFill>
                  <a:srgbClr val="1A1A2E"/>
                </a:solidFill>
                <a:latin typeface="Yu Gothic UI"/>
              </a:rPr>
              <a:t>21.0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480560" y="2194560"/>
            <a:ext cx="2286000" cy="438912"/>
          </a:xfrm>
          <a:prstGeom prst="rect">
            <a:avLst/>
          </a:prstGeom>
          <a:solidFill>
            <a:srgbClr val="FEF9E7"/>
          </a:solidFill>
          <a:ln w="6350">
            <a:solidFill>
              <a:srgbClr val="64647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480560" y="2194560"/>
            <a:ext cx="2286000" cy="438912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300" b="0">
                <a:solidFill>
                  <a:srgbClr val="1A1A2E"/>
                </a:solidFill>
                <a:latin typeface="Yu Gothic UI"/>
              </a:rPr>
              <a:t>17.5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766560" y="2194560"/>
            <a:ext cx="2286000" cy="438912"/>
          </a:xfrm>
          <a:prstGeom prst="rect">
            <a:avLst/>
          </a:prstGeom>
          <a:solidFill>
            <a:srgbClr val="FEF9E7"/>
          </a:solidFill>
          <a:ln w="6350">
            <a:solidFill>
              <a:srgbClr val="64647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766560" y="2194560"/>
            <a:ext cx="2286000" cy="438912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300" b="1">
                <a:solidFill>
                  <a:srgbClr val="C1272D"/>
                </a:solidFill>
                <a:latin typeface="Yu Gothic UI"/>
              </a:rPr>
              <a:t>3.5</a:t>
            </a:r>
          </a:p>
        </p:txBody>
      </p:sp>
      <p:sp>
        <p:nvSpPr>
          <p:cNvPr id="24" name="Rectangle 23"/>
          <p:cNvSpPr/>
          <p:nvPr/>
        </p:nvSpPr>
        <p:spPr>
          <a:xfrm>
            <a:off x="9052560" y="2194560"/>
            <a:ext cx="2286000" cy="438912"/>
          </a:xfrm>
          <a:prstGeom prst="rect">
            <a:avLst/>
          </a:prstGeom>
          <a:solidFill>
            <a:srgbClr val="FEF9E7"/>
          </a:solidFill>
          <a:ln w="6350">
            <a:solidFill>
              <a:srgbClr val="64647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052560" y="2194560"/>
            <a:ext cx="2286000" cy="438912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300" b="0">
                <a:solidFill>
                  <a:srgbClr val="1A1A2E"/>
                </a:solidFill>
                <a:latin typeface="Yu Gothic UI"/>
              </a:rPr>
              <a:t/>
            </a:r>
          </a:p>
        </p:txBody>
      </p:sp>
      <p:sp>
        <p:nvSpPr>
          <p:cNvPr id="26" name="Rectangle 25"/>
          <p:cNvSpPr/>
          <p:nvPr/>
        </p:nvSpPr>
        <p:spPr>
          <a:xfrm>
            <a:off x="822960" y="2633472"/>
            <a:ext cx="1371600" cy="438912"/>
          </a:xfrm>
          <a:prstGeom prst="rect">
            <a:avLst/>
          </a:prstGeom>
          <a:solidFill>
            <a:srgbClr val="FFFFFF"/>
          </a:solidFill>
          <a:ln w="6350">
            <a:solidFill>
              <a:srgbClr val="64647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822960" y="2633472"/>
            <a:ext cx="1371600" cy="438912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300" b="0">
                <a:solidFill>
                  <a:srgbClr val="1A1A2E"/>
                </a:solidFill>
                <a:latin typeface="Yu Gothic UI"/>
              </a:rPr>
              <a:t>2</a:t>
            </a:r>
          </a:p>
        </p:txBody>
      </p:sp>
      <p:sp>
        <p:nvSpPr>
          <p:cNvPr id="28" name="Rectangle 27"/>
          <p:cNvSpPr/>
          <p:nvPr/>
        </p:nvSpPr>
        <p:spPr>
          <a:xfrm>
            <a:off x="2194560" y="2633472"/>
            <a:ext cx="2286000" cy="438912"/>
          </a:xfrm>
          <a:prstGeom prst="rect">
            <a:avLst/>
          </a:prstGeom>
          <a:solidFill>
            <a:srgbClr val="FFFFFF"/>
          </a:solidFill>
          <a:ln w="6350">
            <a:solidFill>
              <a:srgbClr val="64647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2194560" y="2633472"/>
            <a:ext cx="2286000" cy="438912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300" b="0">
                <a:solidFill>
                  <a:srgbClr val="1A1A2E"/>
                </a:solidFill>
                <a:latin typeface="Yu Gothic UI"/>
              </a:rPr>
              <a:t>20.8</a:t>
            </a:r>
          </a:p>
        </p:txBody>
      </p:sp>
      <p:sp>
        <p:nvSpPr>
          <p:cNvPr id="30" name="Rectangle 29"/>
          <p:cNvSpPr/>
          <p:nvPr/>
        </p:nvSpPr>
        <p:spPr>
          <a:xfrm>
            <a:off x="4480560" y="2633472"/>
            <a:ext cx="2286000" cy="438912"/>
          </a:xfrm>
          <a:prstGeom prst="rect">
            <a:avLst/>
          </a:prstGeom>
          <a:solidFill>
            <a:srgbClr val="FFFFFF"/>
          </a:solidFill>
          <a:ln w="6350">
            <a:solidFill>
              <a:srgbClr val="64647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4480560" y="2633472"/>
            <a:ext cx="2286000" cy="438912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300" b="0">
                <a:solidFill>
                  <a:srgbClr val="1A1A2E"/>
                </a:solidFill>
                <a:latin typeface="Yu Gothic UI"/>
              </a:rPr>
              <a:t>17.8</a:t>
            </a:r>
          </a:p>
        </p:txBody>
      </p:sp>
      <p:sp>
        <p:nvSpPr>
          <p:cNvPr id="32" name="Rectangle 31"/>
          <p:cNvSpPr/>
          <p:nvPr/>
        </p:nvSpPr>
        <p:spPr>
          <a:xfrm>
            <a:off x="6766560" y="2633472"/>
            <a:ext cx="2286000" cy="438912"/>
          </a:xfrm>
          <a:prstGeom prst="rect">
            <a:avLst/>
          </a:prstGeom>
          <a:solidFill>
            <a:srgbClr val="FFFFFF"/>
          </a:solidFill>
          <a:ln w="6350">
            <a:solidFill>
              <a:srgbClr val="64647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6766560" y="2633472"/>
            <a:ext cx="2286000" cy="438912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300" b="1">
                <a:solidFill>
                  <a:srgbClr val="C1272D"/>
                </a:solidFill>
                <a:latin typeface="Yu Gothic UI"/>
              </a:rPr>
              <a:t>3.0</a:t>
            </a:r>
          </a:p>
        </p:txBody>
      </p:sp>
      <p:sp>
        <p:nvSpPr>
          <p:cNvPr id="34" name="Rectangle 33"/>
          <p:cNvSpPr/>
          <p:nvPr/>
        </p:nvSpPr>
        <p:spPr>
          <a:xfrm>
            <a:off x="9052560" y="2633472"/>
            <a:ext cx="2286000" cy="438912"/>
          </a:xfrm>
          <a:prstGeom prst="rect">
            <a:avLst/>
          </a:prstGeom>
          <a:solidFill>
            <a:srgbClr val="FFFFFF"/>
          </a:solidFill>
          <a:ln w="6350">
            <a:solidFill>
              <a:srgbClr val="64647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9052560" y="2633472"/>
            <a:ext cx="2286000" cy="438912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300" b="0">
                <a:solidFill>
                  <a:srgbClr val="1A1A2E"/>
                </a:solidFill>
                <a:latin typeface="Yu Gothic UI"/>
              </a:rPr>
              <a:t/>
            </a:r>
          </a:p>
        </p:txBody>
      </p:sp>
      <p:sp>
        <p:nvSpPr>
          <p:cNvPr id="36" name="Rectangle 35"/>
          <p:cNvSpPr/>
          <p:nvPr/>
        </p:nvSpPr>
        <p:spPr>
          <a:xfrm>
            <a:off x="822960" y="3072384"/>
            <a:ext cx="1371600" cy="438912"/>
          </a:xfrm>
          <a:prstGeom prst="rect">
            <a:avLst/>
          </a:prstGeom>
          <a:solidFill>
            <a:srgbClr val="FEF9E7"/>
          </a:solidFill>
          <a:ln w="6350">
            <a:solidFill>
              <a:srgbClr val="64647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822960" y="3072384"/>
            <a:ext cx="1371600" cy="438912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300" b="0">
                <a:solidFill>
                  <a:srgbClr val="1A1A2E"/>
                </a:solidFill>
                <a:latin typeface="Yu Gothic UI"/>
              </a:rPr>
              <a:t>3</a:t>
            </a:r>
          </a:p>
        </p:txBody>
      </p:sp>
      <p:sp>
        <p:nvSpPr>
          <p:cNvPr id="38" name="Rectangle 37"/>
          <p:cNvSpPr/>
          <p:nvPr/>
        </p:nvSpPr>
        <p:spPr>
          <a:xfrm>
            <a:off x="2194560" y="3072384"/>
            <a:ext cx="2286000" cy="438912"/>
          </a:xfrm>
          <a:prstGeom prst="rect">
            <a:avLst/>
          </a:prstGeom>
          <a:solidFill>
            <a:srgbClr val="FEF9E7"/>
          </a:solidFill>
          <a:ln w="6350">
            <a:solidFill>
              <a:srgbClr val="64647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2194560" y="3072384"/>
            <a:ext cx="2286000" cy="438912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300" b="0">
                <a:solidFill>
                  <a:srgbClr val="1A1A2E"/>
                </a:solidFill>
                <a:latin typeface="Yu Gothic UI"/>
              </a:rPr>
              <a:t>21.0</a:t>
            </a:r>
          </a:p>
        </p:txBody>
      </p:sp>
      <p:sp>
        <p:nvSpPr>
          <p:cNvPr id="40" name="Rectangle 39"/>
          <p:cNvSpPr/>
          <p:nvPr/>
        </p:nvSpPr>
        <p:spPr>
          <a:xfrm>
            <a:off x="4480560" y="3072384"/>
            <a:ext cx="2286000" cy="438912"/>
          </a:xfrm>
          <a:prstGeom prst="rect">
            <a:avLst/>
          </a:prstGeom>
          <a:solidFill>
            <a:srgbClr val="FEF9E7"/>
          </a:solidFill>
          <a:ln w="6350">
            <a:solidFill>
              <a:srgbClr val="64647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4480560" y="3072384"/>
            <a:ext cx="2286000" cy="438912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300" b="0">
                <a:solidFill>
                  <a:srgbClr val="1A1A2E"/>
                </a:solidFill>
                <a:latin typeface="Yu Gothic UI"/>
              </a:rPr>
              <a:t>18.0</a:t>
            </a:r>
          </a:p>
        </p:txBody>
      </p:sp>
      <p:sp>
        <p:nvSpPr>
          <p:cNvPr id="42" name="Rectangle 41"/>
          <p:cNvSpPr/>
          <p:nvPr/>
        </p:nvSpPr>
        <p:spPr>
          <a:xfrm>
            <a:off x="6766560" y="3072384"/>
            <a:ext cx="2286000" cy="438912"/>
          </a:xfrm>
          <a:prstGeom prst="rect">
            <a:avLst/>
          </a:prstGeom>
          <a:solidFill>
            <a:srgbClr val="FEF9E7"/>
          </a:solidFill>
          <a:ln w="6350">
            <a:solidFill>
              <a:srgbClr val="64647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6766560" y="3072384"/>
            <a:ext cx="2286000" cy="438912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300" b="1">
                <a:solidFill>
                  <a:srgbClr val="C1272D"/>
                </a:solidFill>
                <a:latin typeface="Yu Gothic UI"/>
              </a:rPr>
              <a:t>3.0</a:t>
            </a:r>
          </a:p>
        </p:txBody>
      </p:sp>
      <p:sp>
        <p:nvSpPr>
          <p:cNvPr id="44" name="Rectangle 43"/>
          <p:cNvSpPr/>
          <p:nvPr/>
        </p:nvSpPr>
        <p:spPr>
          <a:xfrm>
            <a:off x="9052560" y="3072384"/>
            <a:ext cx="2286000" cy="438912"/>
          </a:xfrm>
          <a:prstGeom prst="rect">
            <a:avLst/>
          </a:prstGeom>
          <a:solidFill>
            <a:srgbClr val="FEF9E7"/>
          </a:solidFill>
          <a:ln w="6350">
            <a:solidFill>
              <a:srgbClr val="64647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9052560" y="3072384"/>
            <a:ext cx="2286000" cy="438912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300" b="0">
                <a:solidFill>
                  <a:srgbClr val="1A1A2E"/>
                </a:solidFill>
                <a:latin typeface="Yu Gothic UI"/>
              </a:rPr>
              <a:t/>
            </a:r>
          </a:p>
        </p:txBody>
      </p:sp>
      <p:sp>
        <p:nvSpPr>
          <p:cNvPr id="46" name="Rectangle 45"/>
          <p:cNvSpPr/>
          <p:nvPr/>
        </p:nvSpPr>
        <p:spPr>
          <a:xfrm>
            <a:off x="822960" y="3511296"/>
            <a:ext cx="1371600" cy="438912"/>
          </a:xfrm>
          <a:prstGeom prst="rect">
            <a:avLst/>
          </a:prstGeom>
          <a:solidFill>
            <a:srgbClr val="FFFFFF"/>
          </a:solidFill>
          <a:ln w="6350">
            <a:solidFill>
              <a:srgbClr val="64647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822960" y="3511296"/>
            <a:ext cx="1371600" cy="438912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300" b="0">
                <a:solidFill>
                  <a:srgbClr val="1A1A2E"/>
                </a:solidFill>
                <a:latin typeface="Yu Gothic UI"/>
              </a:rPr>
              <a:t>4</a:t>
            </a:r>
          </a:p>
        </p:txBody>
      </p:sp>
      <p:sp>
        <p:nvSpPr>
          <p:cNvPr id="48" name="Rectangle 47"/>
          <p:cNvSpPr/>
          <p:nvPr/>
        </p:nvSpPr>
        <p:spPr>
          <a:xfrm>
            <a:off x="2194560" y="3511296"/>
            <a:ext cx="2286000" cy="438912"/>
          </a:xfrm>
          <a:prstGeom prst="rect">
            <a:avLst/>
          </a:prstGeom>
          <a:solidFill>
            <a:srgbClr val="FFFFFF"/>
          </a:solidFill>
          <a:ln w="6350">
            <a:solidFill>
              <a:srgbClr val="64647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2194560" y="3511296"/>
            <a:ext cx="2286000" cy="438912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300" b="0">
                <a:solidFill>
                  <a:srgbClr val="1A1A2E"/>
                </a:solidFill>
                <a:latin typeface="Yu Gothic UI"/>
              </a:rPr>
              <a:t>21.2</a:t>
            </a:r>
          </a:p>
        </p:txBody>
      </p:sp>
      <p:sp>
        <p:nvSpPr>
          <p:cNvPr id="50" name="Rectangle 49"/>
          <p:cNvSpPr/>
          <p:nvPr/>
        </p:nvSpPr>
        <p:spPr>
          <a:xfrm>
            <a:off x="4480560" y="3511296"/>
            <a:ext cx="2286000" cy="438912"/>
          </a:xfrm>
          <a:prstGeom prst="rect">
            <a:avLst/>
          </a:prstGeom>
          <a:solidFill>
            <a:srgbClr val="FFFFFF"/>
          </a:solidFill>
          <a:ln w="6350">
            <a:solidFill>
              <a:srgbClr val="64647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4480560" y="3511296"/>
            <a:ext cx="2286000" cy="438912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300" b="0">
                <a:solidFill>
                  <a:srgbClr val="1A1A2E"/>
                </a:solidFill>
                <a:latin typeface="Yu Gothic UI"/>
              </a:rPr>
              <a:t>17.0</a:t>
            </a:r>
          </a:p>
        </p:txBody>
      </p:sp>
      <p:sp>
        <p:nvSpPr>
          <p:cNvPr id="52" name="Rectangle 51"/>
          <p:cNvSpPr/>
          <p:nvPr/>
        </p:nvSpPr>
        <p:spPr>
          <a:xfrm>
            <a:off x="6766560" y="3511296"/>
            <a:ext cx="2286000" cy="438912"/>
          </a:xfrm>
          <a:prstGeom prst="rect">
            <a:avLst/>
          </a:prstGeom>
          <a:solidFill>
            <a:srgbClr val="FFFFFF"/>
          </a:solidFill>
          <a:ln w="6350">
            <a:solidFill>
              <a:srgbClr val="64647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52"/>
          <p:cNvSpPr txBox="1"/>
          <p:nvPr/>
        </p:nvSpPr>
        <p:spPr>
          <a:xfrm>
            <a:off x="6766560" y="3511296"/>
            <a:ext cx="2286000" cy="438912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300" b="1">
                <a:solidFill>
                  <a:srgbClr val="C1272D"/>
                </a:solidFill>
                <a:latin typeface="Yu Gothic UI"/>
              </a:rPr>
              <a:t>4.2</a:t>
            </a:r>
          </a:p>
        </p:txBody>
      </p:sp>
      <p:sp>
        <p:nvSpPr>
          <p:cNvPr id="54" name="Rectangle 53"/>
          <p:cNvSpPr/>
          <p:nvPr/>
        </p:nvSpPr>
        <p:spPr>
          <a:xfrm>
            <a:off x="9052560" y="3511296"/>
            <a:ext cx="2286000" cy="438912"/>
          </a:xfrm>
          <a:prstGeom prst="rect">
            <a:avLst/>
          </a:prstGeom>
          <a:solidFill>
            <a:srgbClr val="FFFFFF"/>
          </a:solidFill>
          <a:ln w="6350">
            <a:solidFill>
              <a:srgbClr val="64647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TextBox 54"/>
          <p:cNvSpPr txBox="1"/>
          <p:nvPr/>
        </p:nvSpPr>
        <p:spPr>
          <a:xfrm>
            <a:off x="9052560" y="3511296"/>
            <a:ext cx="2286000" cy="438912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300" b="0">
                <a:solidFill>
                  <a:srgbClr val="1A1A2E"/>
                </a:solidFill>
                <a:latin typeface="Yu Gothic UI"/>
              </a:rPr>
              <a:t/>
            </a:r>
          </a:p>
        </p:txBody>
      </p:sp>
      <p:sp>
        <p:nvSpPr>
          <p:cNvPr id="56" name="Rectangle 55"/>
          <p:cNvSpPr/>
          <p:nvPr/>
        </p:nvSpPr>
        <p:spPr>
          <a:xfrm>
            <a:off x="822960" y="3950208"/>
            <a:ext cx="1371600" cy="438912"/>
          </a:xfrm>
          <a:prstGeom prst="rect">
            <a:avLst/>
          </a:prstGeom>
          <a:solidFill>
            <a:srgbClr val="FEF9E7"/>
          </a:solidFill>
          <a:ln w="6350">
            <a:solidFill>
              <a:srgbClr val="64647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TextBox 56"/>
          <p:cNvSpPr txBox="1"/>
          <p:nvPr/>
        </p:nvSpPr>
        <p:spPr>
          <a:xfrm>
            <a:off x="822960" y="3950208"/>
            <a:ext cx="1371600" cy="438912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300" b="0">
                <a:solidFill>
                  <a:srgbClr val="1A1A2E"/>
                </a:solidFill>
                <a:latin typeface="Yu Gothic UI"/>
              </a:rPr>
              <a:t>5</a:t>
            </a:r>
          </a:p>
        </p:txBody>
      </p:sp>
      <p:sp>
        <p:nvSpPr>
          <p:cNvPr id="58" name="Rectangle 57"/>
          <p:cNvSpPr/>
          <p:nvPr/>
        </p:nvSpPr>
        <p:spPr>
          <a:xfrm>
            <a:off x="2194560" y="3950208"/>
            <a:ext cx="2286000" cy="438912"/>
          </a:xfrm>
          <a:prstGeom prst="rect">
            <a:avLst/>
          </a:prstGeom>
          <a:solidFill>
            <a:srgbClr val="FEF9E7"/>
          </a:solidFill>
          <a:ln w="6350">
            <a:solidFill>
              <a:srgbClr val="64647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TextBox 58"/>
          <p:cNvSpPr txBox="1"/>
          <p:nvPr/>
        </p:nvSpPr>
        <p:spPr>
          <a:xfrm>
            <a:off x="2194560" y="3950208"/>
            <a:ext cx="2286000" cy="438912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300" b="0">
                <a:solidFill>
                  <a:srgbClr val="1A1A2E"/>
                </a:solidFill>
                <a:latin typeface="Yu Gothic UI"/>
              </a:rPr>
              <a:t>20.9</a:t>
            </a:r>
          </a:p>
        </p:txBody>
      </p:sp>
      <p:sp>
        <p:nvSpPr>
          <p:cNvPr id="60" name="Rectangle 59"/>
          <p:cNvSpPr/>
          <p:nvPr/>
        </p:nvSpPr>
        <p:spPr>
          <a:xfrm>
            <a:off x="4480560" y="3950208"/>
            <a:ext cx="2286000" cy="438912"/>
          </a:xfrm>
          <a:prstGeom prst="rect">
            <a:avLst/>
          </a:prstGeom>
          <a:solidFill>
            <a:srgbClr val="FEF9E7"/>
          </a:solidFill>
          <a:ln w="6350">
            <a:solidFill>
              <a:srgbClr val="64647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TextBox 60"/>
          <p:cNvSpPr txBox="1"/>
          <p:nvPr/>
        </p:nvSpPr>
        <p:spPr>
          <a:xfrm>
            <a:off x="4480560" y="3950208"/>
            <a:ext cx="2286000" cy="438912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300" b="0">
                <a:solidFill>
                  <a:srgbClr val="1A1A2E"/>
                </a:solidFill>
                <a:latin typeface="Yu Gothic UI"/>
              </a:rPr>
              <a:t>17.9</a:t>
            </a:r>
          </a:p>
        </p:txBody>
      </p:sp>
      <p:sp>
        <p:nvSpPr>
          <p:cNvPr id="62" name="Rectangle 61"/>
          <p:cNvSpPr/>
          <p:nvPr/>
        </p:nvSpPr>
        <p:spPr>
          <a:xfrm>
            <a:off x="6766560" y="3950208"/>
            <a:ext cx="2286000" cy="438912"/>
          </a:xfrm>
          <a:prstGeom prst="rect">
            <a:avLst/>
          </a:prstGeom>
          <a:solidFill>
            <a:srgbClr val="FEF9E7"/>
          </a:solidFill>
          <a:ln w="6350">
            <a:solidFill>
              <a:srgbClr val="64647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TextBox 62"/>
          <p:cNvSpPr txBox="1"/>
          <p:nvPr/>
        </p:nvSpPr>
        <p:spPr>
          <a:xfrm>
            <a:off x="6766560" y="3950208"/>
            <a:ext cx="2286000" cy="438912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300" b="1">
                <a:solidFill>
                  <a:srgbClr val="C1272D"/>
                </a:solidFill>
                <a:latin typeface="Yu Gothic UI"/>
              </a:rPr>
              <a:t>3.0</a:t>
            </a:r>
          </a:p>
        </p:txBody>
      </p:sp>
      <p:sp>
        <p:nvSpPr>
          <p:cNvPr id="64" name="Rectangle 63"/>
          <p:cNvSpPr/>
          <p:nvPr/>
        </p:nvSpPr>
        <p:spPr>
          <a:xfrm>
            <a:off x="9052560" y="3950208"/>
            <a:ext cx="2286000" cy="438912"/>
          </a:xfrm>
          <a:prstGeom prst="rect">
            <a:avLst/>
          </a:prstGeom>
          <a:solidFill>
            <a:srgbClr val="FEF9E7"/>
          </a:solidFill>
          <a:ln w="6350">
            <a:solidFill>
              <a:srgbClr val="64647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TextBox 64"/>
          <p:cNvSpPr txBox="1"/>
          <p:nvPr/>
        </p:nvSpPr>
        <p:spPr>
          <a:xfrm>
            <a:off x="9052560" y="3950208"/>
            <a:ext cx="2286000" cy="438912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300" b="0">
                <a:solidFill>
                  <a:srgbClr val="1A1A2E"/>
                </a:solidFill>
                <a:latin typeface="Yu Gothic UI"/>
              </a:rPr>
              <a:t/>
            </a:r>
          </a:p>
        </p:txBody>
      </p:sp>
      <p:sp>
        <p:nvSpPr>
          <p:cNvPr id="66" name="Rectangle 65"/>
          <p:cNvSpPr/>
          <p:nvPr/>
        </p:nvSpPr>
        <p:spPr>
          <a:xfrm>
            <a:off x="822960" y="4389120"/>
            <a:ext cx="1371600" cy="438912"/>
          </a:xfrm>
          <a:prstGeom prst="rect">
            <a:avLst/>
          </a:prstGeom>
          <a:solidFill>
            <a:srgbClr val="FFFFFF"/>
          </a:solidFill>
          <a:ln w="6350">
            <a:solidFill>
              <a:srgbClr val="64647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TextBox 66"/>
          <p:cNvSpPr txBox="1"/>
          <p:nvPr/>
        </p:nvSpPr>
        <p:spPr>
          <a:xfrm>
            <a:off x="822960" y="4389120"/>
            <a:ext cx="1371600" cy="438912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300" b="0">
                <a:solidFill>
                  <a:srgbClr val="1A1A2E"/>
                </a:solidFill>
                <a:latin typeface="Yu Gothic UI"/>
              </a:rPr>
              <a:t>6</a:t>
            </a:r>
          </a:p>
        </p:txBody>
      </p:sp>
      <p:sp>
        <p:nvSpPr>
          <p:cNvPr id="68" name="Rectangle 67"/>
          <p:cNvSpPr/>
          <p:nvPr/>
        </p:nvSpPr>
        <p:spPr>
          <a:xfrm>
            <a:off x="2194560" y="4389120"/>
            <a:ext cx="2286000" cy="438912"/>
          </a:xfrm>
          <a:prstGeom prst="rect">
            <a:avLst/>
          </a:prstGeom>
          <a:solidFill>
            <a:srgbClr val="FFFFFF"/>
          </a:solidFill>
          <a:ln w="6350">
            <a:solidFill>
              <a:srgbClr val="64647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TextBox 68"/>
          <p:cNvSpPr txBox="1"/>
          <p:nvPr/>
        </p:nvSpPr>
        <p:spPr>
          <a:xfrm>
            <a:off x="2194560" y="4389120"/>
            <a:ext cx="2286000" cy="438912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300" b="0">
                <a:solidFill>
                  <a:srgbClr val="1A1A2E"/>
                </a:solidFill>
                <a:latin typeface="Yu Gothic UI"/>
              </a:rPr>
              <a:t>21.0</a:t>
            </a:r>
          </a:p>
        </p:txBody>
      </p:sp>
      <p:sp>
        <p:nvSpPr>
          <p:cNvPr id="70" name="Rectangle 69"/>
          <p:cNvSpPr/>
          <p:nvPr/>
        </p:nvSpPr>
        <p:spPr>
          <a:xfrm>
            <a:off x="4480560" y="4389120"/>
            <a:ext cx="2286000" cy="438912"/>
          </a:xfrm>
          <a:prstGeom prst="rect">
            <a:avLst/>
          </a:prstGeom>
          <a:solidFill>
            <a:srgbClr val="FFFFFF"/>
          </a:solidFill>
          <a:ln w="6350">
            <a:solidFill>
              <a:srgbClr val="64647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" name="TextBox 70"/>
          <p:cNvSpPr txBox="1"/>
          <p:nvPr/>
        </p:nvSpPr>
        <p:spPr>
          <a:xfrm>
            <a:off x="4480560" y="4389120"/>
            <a:ext cx="2286000" cy="438912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300" b="0">
                <a:solidFill>
                  <a:srgbClr val="1A1A2E"/>
                </a:solidFill>
                <a:latin typeface="Yu Gothic UI"/>
              </a:rPr>
              <a:t>17.2</a:t>
            </a:r>
          </a:p>
        </p:txBody>
      </p:sp>
      <p:sp>
        <p:nvSpPr>
          <p:cNvPr id="72" name="Rectangle 71"/>
          <p:cNvSpPr/>
          <p:nvPr/>
        </p:nvSpPr>
        <p:spPr>
          <a:xfrm>
            <a:off x="6766560" y="4389120"/>
            <a:ext cx="2286000" cy="438912"/>
          </a:xfrm>
          <a:prstGeom prst="rect">
            <a:avLst/>
          </a:prstGeom>
          <a:solidFill>
            <a:srgbClr val="FFFFFF"/>
          </a:solidFill>
          <a:ln w="6350">
            <a:solidFill>
              <a:srgbClr val="64647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" name="TextBox 72"/>
          <p:cNvSpPr txBox="1"/>
          <p:nvPr/>
        </p:nvSpPr>
        <p:spPr>
          <a:xfrm>
            <a:off x="6766560" y="4389120"/>
            <a:ext cx="2286000" cy="438912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300" b="1">
                <a:solidFill>
                  <a:srgbClr val="C1272D"/>
                </a:solidFill>
                <a:latin typeface="Yu Gothic UI"/>
              </a:rPr>
              <a:t>3.8</a:t>
            </a:r>
          </a:p>
        </p:txBody>
      </p:sp>
      <p:sp>
        <p:nvSpPr>
          <p:cNvPr id="74" name="Rectangle 73"/>
          <p:cNvSpPr/>
          <p:nvPr/>
        </p:nvSpPr>
        <p:spPr>
          <a:xfrm>
            <a:off x="9052560" y="4389120"/>
            <a:ext cx="2286000" cy="438912"/>
          </a:xfrm>
          <a:prstGeom prst="rect">
            <a:avLst/>
          </a:prstGeom>
          <a:solidFill>
            <a:srgbClr val="FFFFFF"/>
          </a:solidFill>
          <a:ln w="6350">
            <a:solidFill>
              <a:srgbClr val="64647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" name="TextBox 74"/>
          <p:cNvSpPr txBox="1"/>
          <p:nvPr/>
        </p:nvSpPr>
        <p:spPr>
          <a:xfrm>
            <a:off x="9052560" y="4389120"/>
            <a:ext cx="2286000" cy="438912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1300" b="0">
                <a:solidFill>
                  <a:srgbClr val="1A1A2E"/>
                </a:solidFill>
                <a:latin typeface="Yu Gothic UI"/>
              </a:rPr>
              <a:t/>
            </a:r>
          </a:p>
        </p:txBody>
      </p:sp>
      <p:sp>
        <p:nvSpPr>
          <p:cNvPr id="76" name="Rounded Rectangle 75"/>
          <p:cNvSpPr/>
          <p:nvPr/>
        </p:nvSpPr>
        <p:spPr>
          <a:xfrm>
            <a:off x="822960" y="5303520"/>
            <a:ext cx="10515600" cy="1097280"/>
          </a:xfrm>
          <a:prstGeom prst="roundRect">
            <a:avLst/>
          </a:prstGeom>
          <a:solidFill>
            <a:srgbClr val="FFC8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" name="TextBox 76"/>
          <p:cNvSpPr txBox="1"/>
          <p:nvPr/>
        </p:nvSpPr>
        <p:spPr>
          <a:xfrm>
            <a:off x="1188720" y="5394960"/>
            <a:ext cx="10058400" cy="41148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300" b="1">
                <a:solidFill>
                  <a:srgbClr val="1A1A2E"/>
                </a:solidFill>
                <a:latin typeface="Yu Gothic UI"/>
              </a:rPr>
              <a:t>★ 共通パターン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1188720" y="5715000"/>
            <a:ext cx="10058400" cy="73152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800" b="1">
                <a:solidFill>
                  <a:srgbClr val="1A1A2E"/>
                </a:solidFill>
                <a:latin typeface="Yu Gothic UI"/>
              </a:rPr>
              <a:t>どの班も、燃やしたあとは酸素が 3〜4% くらい減っている。</a:t>
            </a:r>
          </a:p>
        </p:txBody>
      </p:sp>
      <p:sp>
        <p:nvSpPr>
          <p:cNvPr id="79" name="Rectangle 78"/>
          <p:cNvSpPr/>
          <p:nvPr/>
        </p:nvSpPr>
        <p:spPr>
          <a:xfrm>
            <a:off x="0" y="6446520"/>
            <a:ext cx="12191695" cy="18288"/>
          </a:xfrm>
          <a:prstGeom prst="rect">
            <a:avLst/>
          </a:prstGeom>
          <a:solidFill>
            <a:srgbClr val="FFC8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" name="TextBox 79"/>
          <p:cNvSpPr txBox="1"/>
          <p:nvPr/>
        </p:nvSpPr>
        <p:spPr>
          <a:xfrm>
            <a:off x="365760" y="6473952"/>
            <a:ext cx="5486400" cy="3200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0">
                <a:solidFill>
                  <a:srgbClr val="646478"/>
                </a:solidFill>
                <a:latin typeface="Yu Gothic UI"/>
              </a:rPr>
              <a:t>那覇市立天久小学校  6年 理科  RYUMA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5486400" y="6473952"/>
            <a:ext cx="6400800" cy="3200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r">
              <a:lnSpc>
                <a:spcPct val="115000"/>
              </a:lnSpc>
            </a:pPr>
            <a:r>
              <a:rPr sz="1000" b="0">
                <a:solidFill>
                  <a:srgbClr val="646478"/>
                </a:solidFill>
                <a:latin typeface="Yu Gothic UI"/>
              </a:rPr>
              <a:t>酸素は使われたのか？   |   8 / 11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EF9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C127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22960" y="457200"/>
            <a:ext cx="1005840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000" b="1">
                <a:solidFill>
                  <a:srgbClr val="C1272D"/>
                </a:solidFill>
                <a:latin typeface="Yu Gothic UI"/>
              </a:rPr>
              <a:t>⑧ 考察 — 数字が語ること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914400"/>
            <a:ext cx="10515600" cy="100584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800" b="1">
                <a:solidFill>
                  <a:srgbClr val="1A1A2E"/>
                </a:solidFill>
                <a:latin typeface="Yu Gothic UI"/>
              </a:rPr>
              <a:t>21% → 17〜18%。この「減った酸素」はどこへ？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822960" y="2468880"/>
            <a:ext cx="5212080" cy="1600200"/>
          </a:xfrm>
          <a:prstGeom prst="roundRect">
            <a:avLst/>
          </a:prstGeom>
          <a:solidFill>
            <a:srgbClr val="FFFFFF"/>
          </a:solidFill>
          <a:ln w="31750">
            <a:solidFill>
              <a:srgbClr val="F7941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5840" y="2514600"/>
            <a:ext cx="5029200" cy="36576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b="1">
                <a:solidFill>
                  <a:srgbClr val="F7941E"/>
                </a:solidFill>
                <a:latin typeface="Yu Gothic UI"/>
              </a:rPr>
              <a:t>BEFORE（燃やす前）</a:t>
            </a:r>
          </a:p>
        </p:txBody>
      </p:sp>
      <p:sp>
        <p:nvSpPr>
          <p:cNvPr id="8" name="Rectangle 7"/>
          <p:cNvSpPr/>
          <p:nvPr/>
        </p:nvSpPr>
        <p:spPr>
          <a:xfrm>
            <a:off x="1097280" y="2880360"/>
            <a:ext cx="4663440" cy="640080"/>
          </a:xfrm>
          <a:prstGeom prst="rect">
            <a:avLst/>
          </a:prstGeom>
          <a:solidFill>
            <a:srgbClr val="FEF9E7"/>
          </a:solidFill>
          <a:ln w="6350">
            <a:solidFill>
              <a:srgbClr val="64647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1097280" y="2880360"/>
            <a:ext cx="979322" cy="640080"/>
          </a:xfrm>
          <a:prstGeom prst="rect">
            <a:avLst/>
          </a:prstGeom>
          <a:solidFill>
            <a:srgbClr val="F79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97280" y="3566160"/>
            <a:ext cx="4663440" cy="27432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b="1">
                <a:solidFill>
                  <a:srgbClr val="F7941E"/>
                </a:solidFill>
                <a:latin typeface="Yu Gothic UI"/>
              </a:rPr>
              <a:t>酸素 21%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217920" y="2468880"/>
            <a:ext cx="5212080" cy="1600200"/>
          </a:xfrm>
          <a:prstGeom prst="roundRect">
            <a:avLst/>
          </a:prstGeom>
          <a:solidFill>
            <a:srgbClr val="FFFFFF"/>
          </a:solidFill>
          <a:ln w="31750">
            <a:solidFill>
              <a:srgbClr val="C1272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00800" y="2514600"/>
            <a:ext cx="5029200" cy="36576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b="1">
                <a:solidFill>
                  <a:srgbClr val="C1272D"/>
                </a:solidFill>
                <a:latin typeface="Yu Gothic UI"/>
              </a:rPr>
              <a:t>AFTER（燃やした後）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492240" y="2880360"/>
            <a:ext cx="4663440" cy="640080"/>
          </a:xfrm>
          <a:prstGeom prst="rect">
            <a:avLst/>
          </a:prstGeom>
          <a:solidFill>
            <a:srgbClr val="FEF9E7"/>
          </a:solidFill>
          <a:ln w="6350">
            <a:solidFill>
              <a:srgbClr val="64647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6492240" y="2880360"/>
            <a:ext cx="839419" cy="640080"/>
          </a:xfrm>
          <a:prstGeom prst="rect">
            <a:avLst/>
          </a:prstGeom>
          <a:solidFill>
            <a:srgbClr val="C127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92240" y="3566160"/>
            <a:ext cx="4663440" cy="27432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b="1">
                <a:solidFill>
                  <a:srgbClr val="C1272D"/>
                </a:solidFill>
                <a:latin typeface="Yu Gothic UI"/>
              </a:rPr>
              <a:t>酸素 18%（3%減った）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22960" y="4297680"/>
            <a:ext cx="10515600" cy="1920240"/>
          </a:xfrm>
          <a:prstGeom prst="roundRect">
            <a:avLst/>
          </a:prstGeom>
          <a:solidFill>
            <a:srgbClr val="1A1A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097280" y="4434840"/>
            <a:ext cx="2743200" cy="36576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300" b="1">
                <a:solidFill>
                  <a:srgbClr val="FFC857"/>
                </a:solidFill>
                <a:latin typeface="Yu Gothic UI"/>
              </a:rPr>
              <a:t>推論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97280" y="4754880"/>
            <a:ext cx="10149840" cy="146304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2200" b="1">
                <a:solidFill>
                  <a:srgbClr val="FFFFFF"/>
                </a:solidFill>
                <a:latin typeface="Yu Gothic UI"/>
              </a:rPr>
              <a:t>酸素は勝手には消えない。</a:t>
            </a:r>
          </a:p>
          <a:p>
            <a:pPr algn="l">
              <a:lnSpc>
                <a:spcPct val="140000"/>
              </a:lnSpc>
            </a:pPr>
            <a:r>
              <a:rPr sz="2200" b="1">
                <a:solidFill>
                  <a:srgbClr val="FFFFFF"/>
                </a:solidFill>
                <a:latin typeface="Yu Gothic UI"/>
              </a:rPr>
              <a:t>ということは、ろうそくが「何か」に使った！</a:t>
            </a:r>
          </a:p>
        </p:txBody>
      </p:sp>
      <p:sp>
        <p:nvSpPr>
          <p:cNvPr id="19" name="Rectangle 18"/>
          <p:cNvSpPr/>
          <p:nvPr/>
        </p:nvSpPr>
        <p:spPr>
          <a:xfrm>
            <a:off x="0" y="6446520"/>
            <a:ext cx="12191695" cy="18288"/>
          </a:xfrm>
          <a:prstGeom prst="rect">
            <a:avLst/>
          </a:prstGeom>
          <a:solidFill>
            <a:srgbClr val="FFC8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365760" y="6473952"/>
            <a:ext cx="5486400" cy="3200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0">
                <a:solidFill>
                  <a:srgbClr val="646478"/>
                </a:solidFill>
                <a:latin typeface="Yu Gothic UI"/>
              </a:rPr>
              <a:t>那覇市立天久小学校  6年 理科  RYUMA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486400" y="6473952"/>
            <a:ext cx="6400800" cy="3200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r">
              <a:lnSpc>
                <a:spcPct val="115000"/>
              </a:lnSpc>
            </a:pPr>
            <a:r>
              <a:rPr sz="1000" b="0">
                <a:solidFill>
                  <a:srgbClr val="646478"/>
                </a:solidFill>
                <a:latin typeface="Yu Gothic UI"/>
              </a:rPr>
              <a:t>酸素は使われたのか？   |   9 / 11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