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521440" y="0"/>
            <a:ext cx="320040" cy="685800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841480" y="0"/>
            <a:ext cx="137160" cy="6858000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22960"/>
            <a:ext cx="9144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C857"/>
                </a:solidFill>
                <a:latin typeface="Yu Gothic UI"/>
              </a:rPr>
              <a:t>ものの燃え方と空気  第2時  ／  6年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463040"/>
            <a:ext cx="1005840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400" b="1">
                <a:solidFill>
                  <a:srgbClr val="FFFFFF"/>
                </a:solidFill>
                <a:latin typeface="Yu Gothic UI"/>
              </a:rPr>
              <a:t>燃え続けるには、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60320"/>
            <a:ext cx="100584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0" b="1">
                <a:solidFill>
                  <a:srgbClr val="F7941E"/>
                </a:solidFill>
                <a:latin typeface="Yu Gothic UI"/>
              </a:rPr>
              <a:t>何が必要？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297680"/>
            <a:ext cx="1371600" cy="73152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434840"/>
            <a:ext cx="100584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今日は「実験計画」を、</a:t>
            </a:r>
          </a:p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自分たちで立ててみよう。</a:t>
            </a:r>
          </a:p>
        </p:txBody>
      </p:sp>
      <p:pic>
        <p:nvPicPr>
          <p:cNvPr id="10" name="Picture 9" descr="candle_wik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1371600"/>
            <a:ext cx="1833319" cy="347472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686800" y="1371600"/>
            <a:ext cx="1892807" cy="3474720"/>
          </a:xfrm>
          <a:prstGeom prst="rect">
            <a:avLst/>
          </a:prstGeom>
          <a:noFill/>
          <a:ln w="19050">
            <a:solidFill>
              <a:srgbClr val="FFC8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FFFF"/>
                </a:solidFill>
                <a:latin typeface="Yu Gothic UI"/>
              </a:rPr>
              <a:t>那覇市立天久小学校  RYUMA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⑨ ふりかえり ＋ 次の時間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5486400" cy="475488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188720"/>
            <a:ext cx="5486400" cy="73152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188720"/>
            <a:ext cx="548640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今日のふりかえり</a:t>
            </a:r>
          </a:p>
        </p:txBody>
      </p:sp>
      <p:sp>
        <p:nvSpPr>
          <p:cNvPr id="8" name="Oval 7"/>
          <p:cNvSpPr/>
          <p:nvPr/>
        </p:nvSpPr>
        <p:spPr>
          <a:xfrm>
            <a:off x="1024128" y="235000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2194560"/>
            <a:ext cx="48463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1A1A2E"/>
                </a:solidFill>
                <a:latin typeface="Yu Gothic UI"/>
              </a:rPr>
              <a:t>班で合意できたこと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0" y="269748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24128" y="335584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71600" y="3200400"/>
            <a:ext cx="48463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1A1A2E"/>
                </a:solidFill>
                <a:latin typeface="Yu Gothic UI"/>
              </a:rPr>
              <a:t>意見がわかれたこと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370332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024128" y="4361688"/>
            <a:ext cx="237744" cy="23774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71600" y="4206240"/>
            <a:ext cx="484632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1A1A2E"/>
                </a:solidFill>
                <a:latin typeface="Yu Gothic UI"/>
              </a:rPr>
              <a:t>まだ納得できていない点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71600" y="4709160"/>
            <a:ext cx="466344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583680" y="1188720"/>
            <a:ext cx="5212080" cy="475488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0" y="1417320"/>
            <a:ext cx="521208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NEXT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1828800"/>
            <a:ext cx="521208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第3時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2606040"/>
            <a:ext cx="5212080" cy="1645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600" b="1">
                <a:solidFill>
                  <a:srgbClr val="F7941E"/>
                </a:solidFill>
                <a:latin typeface="Yu Gothic UI"/>
              </a:rPr>
              <a:t>酸素は、</a:t>
            </a:r>
          </a:p>
          <a:p>
            <a:pPr algn="ctr">
              <a:lnSpc>
                <a:spcPct val="130000"/>
              </a:lnSpc>
            </a:pPr>
            <a:r>
              <a:rPr sz="2600" b="1">
                <a:solidFill>
                  <a:srgbClr val="F7941E"/>
                </a:solidFill>
                <a:latin typeface="Yu Gothic UI"/>
              </a:rPr>
              <a:t>本当に使われたのか？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4206240"/>
            <a:ext cx="46634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>
                <a:solidFill>
                  <a:srgbClr val="FFC857"/>
                </a:solidFill>
                <a:latin typeface="Yu Gothic UI"/>
              </a:rPr>
              <a:t>使う道具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040880" y="4663440"/>
            <a:ext cx="4297680" cy="5029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040880" y="4663440"/>
            <a:ext cx="42976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気体検知管（きたいけんちかん）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040880" y="5257800"/>
            <a:ext cx="4297680" cy="5029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040880" y="5257800"/>
            <a:ext cx="4297680" cy="5029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空気中の酸素の量を数値で測る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10 /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① 前の時間をふりかえろう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>
                <a:solidFill>
                  <a:srgbClr val="1A1A2E"/>
                </a:solidFill>
                <a:latin typeface="Yu Gothic UI"/>
              </a:rPr>
              <a:t>炎を観察して、3つの仮説を立てた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286000"/>
            <a:ext cx="3566160" cy="32004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286000"/>
            <a:ext cx="3566160" cy="10058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423160"/>
            <a:ext cx="73152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377440"/>
            <a:ext cx="256032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燃えるもの</a:t>
            </a:r>
          </a:p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が必要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3017520" cy="1645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ろう・木・紙のような燃料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0" y="2286000"/>
            <a:ext cx="3566160" cy="32004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0" y="2286000"/>
            <a:ext cx="3566160" cy="100584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0" y="2423160"/>
            <a:ext cx="73152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0" y="2377440"/>
            <a:ext cx="256032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酸素</a:t>
            </a:r>
          </a:p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が必要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46320" y="3657600"/>
            <a:ext cx="3017520" cy="1645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空気の中に含まれる気体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21040" y="2286000"/>
            <a:ext cx="3566160" cy="32004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321040" y="2286000"/>
            <a:ext cx="3566160" cy="100584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503920" y="2423160"/>
            <a:ext cx="73152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35440" y="2377440"/>
            <a:ext cx="256032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熱（温度）</a:t>
            </a:r>
          </a:p>
          <a:p>
            <a:pPr algn="l">
              <a:lnSpc>
                <a:spcPct val="120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が必要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5360" y="3657600"/>
            <a:ext cx="3017520" cy="1645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発火点以上になる熱源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5806440"/>
            <a:ext cx="10515600" cy="457200"/>
          </a:xfrm>
          <a:prstGeom prst="round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806440"/>
            <a:ext cx="101498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→ この3つを、どうやって確かめる？ それが今日の課題。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② 今日のめあて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10515600" cy="228600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1371600"/>
            <a:ext cx="9784080" cy="2011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3400" b="1">
                <a:solidFill>
                  <a:srgbClr val="1A1A2E"/>
                </a:solidFill>
                <a:latin typeface="Yu Gothic UI"/>
              </a:rPr>
              <a:t>燃え続ける条件を確かめるための</a:t>
            </a:r>
          </a:p>
          <a:p>
            <a:pPr algn="l">
              <a:lnSpc>
                <a:spcPct val="135000"/>
              </a:lnSpc>
            </a:pPr>
            <a:r>
              <a:rPr sz="3400" b="1">
                <a:solidFill>
                  <a:srgbClr val="1A1A2E"/>
                </a:solidFill>
                <a:latin typeface="Yu Gothic UI"/>
              </a:rPr>
              <a:t>「実験計画」を班で立てよう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84048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7941E"/>
                </a:solidFill>
                <a:latin typeface="Yu Gothic UI"/>
              </a:rPr>
              <a:t>キー・クエスチョン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4206240"/>
            <a:ext cx="1051560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何を変えて、何を同じにすれば、</a:t>
            </a:r>
          </a:p>
          <a:p>
            <a:pPr algn="l">
              <a:lnSpc>
                <a:spcPct val="130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仮説をフェアに確かめられる？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5486400"/>
            <a:ext cx="3383280" cy="640080"/>
          </a:xfrm>
          <a:prstGeom prst="round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5486400"/>
            <a:ext cx="3383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条件制御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5486400"/>
            <a:ext cx="3383280" cy="640080"/>
          </a:xfrm>
          <a:prstGeom prst="round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3400" y="5486400"/>
            <a:ext cx="3383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予想と根拠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863840" y="5486400"/>
            <a:ext cx="3383280" cy="640080"/>
          </a:xfrm>
          <a:prstGeom prst="round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863840" y="5486400"/>
            <a:ext cx="3383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共有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③ 実験の2つのルール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フェアに比べるための「条件制御」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828800"/>
            <a:ext cx="5212080" cy="420624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1828800"/>
            <a:ext cx="5212080" cy="82296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828800"/>
            <a:ext cx="521208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変えるもの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834640"/>
            <a:ext cx="466344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7941E"/>
                </a:solidFill>
                <a:latin typeface="Yu Gothic UI"/>
              </a:rPr>
              <a:t>調べたいこと 1つだけ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566160"/>
            <a:ext cx="4663440" cy="22860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例）空気がある／ない</a:t>
            </a:r>
          </a:p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例）温度が高い／低い</a:t>
            </a:r>
          </a:p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例）燃料がある／ない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0" y="1828800"/>
            <a:ext cx="5212080" cy="420624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09360" y="1828800"/>
            <a:ext cx="5212080" cy="82296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9360" y="1828800"/>
            <a:ext cx="521208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そろえるもの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2834640"/>
            <a:ext cx="466344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C1272D"/>
                </a:solidFill>
                <a:latin typeface="Yu Gothic UI"/>
              </a:rPr>
              <a:t>それ以外、ぜんぶ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3566160"/>
            <a:ext cx="4663440" cy="22860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ろうそくの大きさ</a:t>
            </a:r>
          </a:p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まわりの温度</a:t>
            </a:r>
          </a:p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容器の大きさ</a:t>
            </a:r>
          </a:p>
          <a:p>
            <a:pPr algn="l">
              <a:lnSpc>
                <a:spcPct val="150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観察時間 ……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④ 実験計画シート（班で記入）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1051560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188720"/>
            <a:ext cx="914400" cy="8686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188720"/>
            <a:ext cx="9144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1188720"/>
            <a:ext cx="292608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F7941E"/>
                </a:solidFill>
                <a:latin typeface="Yu Gothic UI"/>
              </a:rPr>
              <a:t>調べたい仮説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1188720"/>
            <a:ext cx="64008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A / B / C のどれを確かめる？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2148840"/>
            <a:ext cx="1051560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22960" y="2148840"/>
            <a:ext cx="914400" cy="8686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2148840"/>
            <a:ext cx="9144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2148840"/>
            <a:ext cx="292608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C1272D"/>
                </a:solidFill>
                <a:latin typeface="Yu Gothic UI"/>
              </a:rPr>
              <a:t>変えるもの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2148840"/>
            <a:ext cx="64008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1つだけ書く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108960"/>
            <a:ext cx="1051560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3108960"/>
            <a:ext cx="914400" cy="86868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3108960"/>
            <a:ext cx="9144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3108960"/>
            <a:ext cx="292608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8B1A1F"/>
                </a:solidFill>
                <a:latin typeface="Yu Gothic UI"/>
              </a:rPr>
              <a:t>そろえるもの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46320" y="3108960"/>
            <a:ext cx="64008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変えないものを列挙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4069080"/>
            <a:ext cx="1051560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" y="4069080"/>
            <a:ext cx="914400" cy="8686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4069080"/>
            <a:ext cx="9144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4069080"/>
            <a:ext cx="292608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予想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46320" y="4069080"/>
            <a:ext cx="64008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こう変えたら、こうなるはず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60" y="5029200"/>
            <a:ext cx="1051560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22960" y="5029200"/>
            <a:ext cx="914400" cy="86868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60" y="5029200"/>
            <a:ext cx="9144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28800" y="5029200"/>
            <a:ext cx="292608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646478"/>
                </a:solidFill>
                <a:latin typeface="Yu Gothic UI"/>
              </a:rPr>
              <a:t>使う道具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5029200"/>
            <a:ext cx="6400800" cy="8686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ろうそく、集気びん、マッチ 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⑤ こんな計画が考えられる（例）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646478"/>
                </a:solidFill>
                <a:latin typeface="Yu Gothic UI"/>
              </a:rPr>
              <a:t>班で「どの仮説を確かめる？」を選んでOK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645920"/>
            <a:ext cx="3566160" cy="4480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1645920"/>
            <a:ext cx="3566160" cy="7772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645920"/>
            <a:ext cx="356616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A案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2560320"/>
            <a:ext cx="310896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7941E"/>
                </a:solidFill>
                <a:latin typeface="Yu Gothic UI"/>
              </a:rPr>
              <a:t>空気の有無を変える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200400"/>
            <a:ext cx="3108960" cy="20116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ろうそく① 開放</a:t>
            </a:r>
          </a:p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ろうそく② 集気びんをかぶせる</a:t>
            </a:r>
          </a:p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→ どちらが長く燃える？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1560" y="5212080"/>
            <a:ext cx="31089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5303520"/>
            <a:ext cx="310896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仮説B（酸素）を検証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26280" y="1645920"/>
            <a:ext cx="3566160" cy="4480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26280" y="1645920"/>
            <a:ext cx="3566160" cy="77724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26280" y="1645920"/>
            <a:ext cx="356616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B案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2560320"/>
            <a:ext cx="310896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C1272D"/>
                </a:solidFill>
                <a:latin typeface="Yu Gothic UI"/>
              </a:rPr>
              <a:t>容器の大きさを変える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0" y="3200400"/>
            <a:ext cx="3108960" cy="20116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ろうそく① 大きなびん</a:t>
            </a:r>
          </a:p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ろうそく② 小さなびん</a:t>
            </a:r>
          </a:p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→ 燃え続ける時間を比較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0" y="5212080"/>
            <a:ext cx="31089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0" y="5303520"/>
            <a:ext cx="310896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仮説B（酸素の量）を検証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1645920"/>
            <a:ext cx="3566160" cy="4480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0" y="1645920"/>
            <a:ext cx="3566160" cy="77724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0" y="1645920"/>
            <a:ext cx="356616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C案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2560320"/>
            <a:ext cx="310896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8B1A1F"/>
                </a:solidFill>
                <a:latin typeface="Yu Gothic UI"/>
              </a:rPr>
              <a:t>燃えるものを変える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3200400"/>
            <a:ext cx="3108960" cy="20116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ろうそく／木片／紙</a:t>
            </a:r>
          </a:p>
          <a:p>
            <a:pPr algn="l">
              <a:lnSpc>
                <a:spcPct val="14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→ 同じ条件で燃やして比べる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458200" y="5212080"/>
            <a:ext cx="31089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58200" y="5303520"/>
            <a:ext cx="310896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仮説A（燃料）を検証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26948" y="534924"/>
            <a:ext cx="740664" cy="740664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33932" y="518464"/>
            <a:ext cx="526694" cy="526694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49147" y="551383"/>
            <a:ext cx="296265" cy="296265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737360" y="502920"/>
            <a:ext cx="8229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⑥ 班活動タイム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960120"/>
            <a:ext cx="10058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000" b="1">
                <a:solidFill>
                  <a:srgbClr val="FFFFFF"/>
                </a:solidFill>
                <a:latin typeface="Yu Gothic UI"/>
              </a:rPr>
              <a:t>18分間、実験計画を書き込もう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468880"/>
            <a:ext cx="5669280" cy="3749039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2468880"/>
            <a:ext cx="566928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468880"/>
            <a:ext cx="5669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班での進め方</a:t>
            </a:r>
          </a:p>
        </p:txBody>
      </p:sp>
      <p:sp>
        <p:nvSpPr>
          <p:cNvPr id="11" name="Oval 10"/>
          <p:cNvSpPr/>
          <p:nvPr/>
        </p:nvSpPr>
        <p:spPr>
          <a:xfrm>
            <a:off x="1051560" y="3474720"/>
            <a:ext cx="274320" cy="2743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17320" y="3383280"/>
            <a:ext cx="493776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① 4人でA/B/Cのどの仮説を確かめるか決める（2分）</a:t>
            </a:r>
          </a:p>
        </p:txBody>
      </p:sp>
      <p:sp>
        <p:nvSpPr>
          <p:cNvPr id="13" name="Oval 12"/>
          <p:cNvSpPr/>
          <p:nvPr/>
        </p:nvSpPr>
        <p:spPr>
          <a:xfrm>
            <a:off x="1051560" y="4114800"/>
            <a:ext cx="274320" cy="2743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417320" y="4023360"/>
            <a:ext cx="493776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② 計画シート5項目を全員で記入（10分）</a:t>
            </a:r>
          </a:p>
        </p:txBody>
      </p:sp>
      <p:sp>
        <p:nvSpPr>
          <p:cNvPr id="15" name="Oval 14"/>
          <p:cNvSpPr/>
          <p:nvPr/>
        </p:nvSpPr>
        <p:spPr>
          <a:xfrm>
            <a:off x="1051560" y="4754880"/>
            <a:ext cx="274320" cy="2743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17320" y="4663440"/>
            <a:ext cx="493776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③ 予想と根拠を各自書く（4分）</a:t>
            </a:r>
          </a:p>
        </p:txBody>
      </p:sp>
      <p:sp>
        <p:nvSpPr>
          <p:cNvPr id="17" name="Oval 16"/>
          <p:cNvSpPr/>
          <p:nvPr/>
        </p:nvSpPr>
        <p:spPr>
          <a:xfrm>
            <a:off x="1051560" y="5394960"/>
            <a:ext cx="274320" cy="27432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417320" y="5303520"/>
            <a:ext cx="493776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④ 発表役を1人決める（2分）</a:t>
            </a:r>
          </a:p>
        </p:txBody>
      </p:sp>
      <p:pic>
        <p:nvPicPr>
          <p:cNvPr id="19" name="Picture 18" descr="student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2468880"/>
            <a:ext cx="4846320" cy="363474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6858000" y="2468880"/>
            <a:ext cx="4846320" cy="3749039"/>
          </a:xfrm>
          <a:prstGeom prst="rect">
            <a:avLst/>
          </a:prstGeom>
          <a:noFill/>
          <a:ln w="25400">
            <a:solidFill>
              <a:srgbClr val="FFC8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0" y="6236208"/>
            <a:ext cx="4846320" cy="2286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FFC857"/>
                </a:solidFill>
                <a:latin typeface="Yu Gothic UI"/>
              </a:rPr>
              <a:t>↑ 班で話し合いながら計画を練る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⑦ 予想には「根拠」をつける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058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>
                <a:solidFill>
                  <a:srgbClr val="1A1A2E"/>
                </a:solidFill>
                <a:latin typeface="Yu Gothic UI"/>
              </a:rPr>
              <a:t>「なんとなく」ではなく「〜だから」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286000"/>
            <a:ext cx="10515600" cy="13716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286000"/>
            <a:ext cx="10058400" cy="13716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2400" b="1">
                <a:solidFill>
                  <a:srgbClr val="1A1A2E"/>
                </a:solidFill>
                <a:latin typeface="Yu Gothic UI"/>
              </a:rPr>
              <a:t>こう変えたら、こうなるはず。</a:t>
            </a:r>
          </a:p>
          <a:p>
            <a:pPr algn="l">
              <a:lnSpc>
                <a:spcPct val="140000"/>
              </a:lnSpc>
            </a:pPr>
            <a:r>
              <a:rPr sz="2400" b="1">
                <a:solidFill>
                  <a:srgbClr val="1A1A2E"/>
                </a:solidFill>
                <a:latin typeface="Yu Gothic UI"/>
              </a:rPr>
              <a:t> なぜなら、〜だから。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931920"/>
            <a:ext cx="10515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例）集気びんをかぶせたろうそくは、先に消えると思う。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434840"/>
            <a:ext cx="10515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7941E"/>
                </a:solidFill>
                <a:latin typeface="Yu Gothic UI"/>
              </a:rPr>
              <a:t>なぜなら、前の時間、同じように集気びんで消えたから。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5212080"/>
            <a:ext cx="10515600" cy="109728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5349240"/>
            <a:ext cx="22860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FC857"/>
                </a:solidFill>
                <a:latin typeface="Yu Gothic UI"/>
              </a:rPr>
              <a:t>TIP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5623560"/>
            <a:ext cx="99669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前の授業の観察・日常の経験・教科書の図…どれを使ってもOK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⑧ 共有タイム（各班1分）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聞くときのポイント：自分の班と「同じ」「違う」を探す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828800"/>
            <a:ext cx="10515600" cy="9144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05840" y="2011680"/>
            <a:ext cx="548640" cy="54864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828800"/>
            <a:ext cx="5486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920240"/>
            <a:ext cx="7498079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わたしたちは ___ 案を選びました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331720"/>
            <a:ext cx="7498079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どの仮説を確かめるか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880360"/>
            <a:ext cx="10515600" cy="9144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05840" y="3063240"/>
            <a:ext cx="548640" cy="54864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2880360"/>
            <a:ext cx="5486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2971800"/>
            <a:ext cx="7498079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___ を変えて ___ を同じにします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3383280"/>
            <a:ext cx="7498079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条件制御のポイント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931920"/>
            <a:ext cx="10515600" cy="9144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005840" y="4114800"/>
            <a:ext cx="548640" cy="548640"/>
          </a:xfrm>
          <a:prstGeom prst="ellipse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3931920"/>
            <a:ext cx="5486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023360"/>
            <a:ext cx="7498079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予想は ___ です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4434840"/>
            <a:ext cx="7498079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こうなるはずという見立て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4983480"/>
            <a:ext cx="10515600" cy="9144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05840" y="5166360"/>
            <a:ext cx="548640" cy="548640"/>
          </a:xfrm>
          <a:prstGeom prst="ellipse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05840" y="4983480"/>
            <a:ext cx="5486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8800" y="5074920"/>
            <a:ext cx="7498079" cy="502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なぜなら ___ だからです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5486400"/>
            <a:ext cx="7498079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根拠（前時の観察・経験など）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燃焼の条件を探索する   |   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