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3F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1521440" y="0"/>
            <a:ext cx="320040" cy="6858000"/>
          </a:xfrm>
          <a:prstGeom prst="rect">
            <a:avLst/>
          </a:prstGeom>
          <a:solidFill>
            <a:srgbClr val="E36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841480" y="0"/>
            <a:ext cx="137160" cy="6858000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822960"/>
            <a:ext cx="91440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>
                <a:solidFill>
                  <a:srgbClr val="F3E5C3"/>
                </a:solidFill>
                <a:latin typeface="Yu Gothic UI"/>
              </a:rPr>
              <a:t>地球と私たちのくらし  第2時  ／  6年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463040"/>
            <a:ext cx="10058400" cy="11887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4400" b="1">
                <a:solidFill>
                  <a:srgbClr val="FFFFFF"/>
                </a:solidFill>
                <a:latin typeface="Yu Gothic UI"/>
              </a:rPr>
              <a:t>1年間、追いかけたい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377440"/>
            <a:ext cx="10058400" cy="14630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5400" b="1">
                <a:solidFill>
                  <a:srgbClr val="E36A5D"/>
                </a:solidFill>
                <a:latin typeface="Yu Gothic UI"/>
              </a:rPr>
              <a:t>「問い」は、どれ？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4206240"/>
            <a:ext cx="1371600" cy="73152"/>
          </a:xfrm>
          <a:prstGeom prst="rect">
            <a:avLst/>
          </a:prstGeom>
          <a:solidFill>
            <a:srgbClr val="F3E5C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4389120"/>
            <a:ext cx="10058400" cy="15544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2400" b="1">
                <a:solidFill>
                  <a:srgbClr val="F3E5C3"/>
                </a:solidFill>
                <a:latin typeface="Yu Gothic UI"/>
              </a:rPr>
              <a:t>テーマを決めることは、</a:t>
            </a:r>
          </a:p>
          <a:p>
            <a:pPr algn="l">
              <a:lnSpc>
                <a:spcPct val="135000"/>
              </a:lnSpc>
            </a:pPr>
            <a:r>
              <a:rPr sz="2400" b="1">
                <a:solidFill>
                  <a:srgbClr val="F3E5C3"/>
                </a:solidFill>
                <a:latin typeface="Yu Gothic UI"/>
              </a:rPr>
              <a:t>1年の地図を自分で描くこと。</a:t>
            </a:r>
          </a:p>
        </p:txBody>
      </p:sp>
      <p:pic>
        <p:nvPicPr>
          <p:cNvPr id="10" name="Picture 9" descr="earth_glob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8240" y="1371600"/>
            <a:ext cx="3471104" cy="347472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8778240" y="1371600"/>
            <a:ext cx="1828800" cy="3474720"/>
          </a:xfrm>
          <a:prstGeom prst="rect">
            <a:avLst/>
          </a:prstGeom>
          <a:noFill/>
          <a:ln w="19050">
            <a:solidFill>
              <a:srgbClr val="F3E5C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731520" y="6035040"/>
            <a:ext cx="1005840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>
                <a:solidFill>
                  <a:srgbClr val="FFFFFF"/>
                </a:solidFill>
                <a:latin typeface="Yu Gothic UI"/>
              </a:rPr>
              <a:t>那覇市立天久小学校  RYUMA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008C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008CA0"/>
                </a:solidFill>
                <a:latin typeface="Yu Gothic UI"/>
              </a:rPr>
              <a:t>⑨ クラス全体でテーマを見える化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914400"/>
            <a:ext cx="1005840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>
                <a:solidFill>
                  <a:srgbClr val="1A1A2E"/>
                </a:solidFill>
                <a:latin typeface="Yu Gothic UI"/>
              </a:rPr>
              <a:t>スプレッドシートに自分のテーマを入力 → みんなの地図ができる</a:t>
            </a:r>
          </a:p>
        </p:txBody>
      </p:sp>
      <p:sp>
        <p:nvSpPr>
          <p:cNvPr id="6" name="Rectangle 5"/>
          <p:cNvSpPr/>
          <p:nvPr/>
        </p:nvSpPr>
        <p:spPr>
          <a:xfrm>
            <a:off x="822960" y="1828800"/>
            <a:ext cx="1828800" cy="45720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1901952"/>
            <a:ext cx="182880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1">
                <a:solidFill>
                  <a:srgbClr val="FFFFFF"/>
                </a:solidFill>
                <a:latin typeface="Yu Gothic UI"/>
              </a:rPr>
              <a:t>名前</a:t>
            </a:r>
          </a:p>
        </p:txBody>
      </p:sp>
      <p:sp>
        <p:nvSpPr>
          <p:cNvPr id="8" name="Rectangle 7"/>
          <p:cNvSpPr/>
          <p:nvPr/>
        </p:nvSpPr>
        <p:spPr>
          <a:xfrm>
            <a:off x="2651760" y="1828800"/>
            <a:ext cx="4480560" cy="45720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651760" y="1901952"/>
            <a:ext cx="448056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1">
                <a:solidFill>
                  <a:srgbClr val="FFFFFF"/>
                </a:solidFill>
                <a:latin typeface="Yu Gothic UI"/>
              </a:rPr>
              <a:t>テーマ</a:t>
            </a:r>
          </a:p>
        </p:txBody>
      </p:sp>
      <p:sp>
        <p:nvSpPr>
          <p:cNvPr id="10" name="Rectangle 9"/>
          <p:cNvSpPr/>
          <p:nvPr/>
        </p:nvSpPr>
        <p:spPr>
          <a:xfrm>
            <a:off x="7132320" y="1828800"/>
            <a:ext cx="2103120" cy="45720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132320" y="1901952"/>
            <a:ext cx="210312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1">
                <a:solidFill>
                  <a:srgbClr val="FFFFFF"/>
                </a:solidFill>
                <a:latin typeface="Yu Gothic UI"/>
              </a:rPr>
              <a:t>領域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235440" y="1828800"/>
            <a:ext cx="2103120" cy="45720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235440" y="1901952"/>
            <a:ext cx="210312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300" b="1">
                <a:solidFill>
                  <a:srgbClr val="FFFFFF"/>
                </a:solidFill>
                <a:latin typeface="Yu Gothic UI"/>
              </a:rPr>
              <a:t>調べ方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22960" y="2286000"/>
            <a:ext cx="18288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2359152"/>
            <a:ext cx="164592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0">
                <a:solidFill>
                  <a:srgbClr val="1A1A2E"/>
                </a:solidFill>
                <a:latin typeface="Yu Gothic UI"/>
              </a:rPr>
              <a:t>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651760" y="2286000"/>
            <a:ext cx="448056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743200" y="2359152"/>
            <a:ext cx="429768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1A1A2E"/>
                </a:solidFill>
                <a:latin typeface="Yu Gothic UI"/>
              </a:rPr>
              <a:t>サンゴが白くなる条件は？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132320" y="2286000"/>
            <a:ext cx="210312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223760" y="2359152"/>
            <a:ext cx="192024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0">
                <a:solidFill>
                  <a:srgbClr val="1A1A2E"/>
                </a:solidFill>
                <a:latin typeface="Yu Gothic UI"/>
              </a:rPr>
              <a:t>海・生命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235440" y="2286000"/>
            <a:ext cx="210312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326880" y="2359152"/>
            <a:ext cx="192024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0">
                <a:solidFill>
                  <a:srgbClr val="1A1A2E"/>
                </a:solidFill>
                <a:latin typeface="Yu Gothic UI"/>
              </a:rPr>
              <a:t>観察＋資料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22960" y="2743200"/>
            <a:ext cx="1828800" cy="457200"/>
          </a:xfrm>
          <a:prstGeom prst="rect">
            <a:avLst/>
          </a:prstGeom>
          <a:solidFill>
            <a:srgbClr val="F3E5C3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14400" y="2816352"/>
            <a:ext cx="164592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0">
                <a:solidFill>
                  <a:srgbClr val="1A1A2E"/>
                </a:solidFill>
                <a:latin typeface="Yu Gothic UI"/>
              </a:rPr>
              <a:t>B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651760" y="2743200"/>
            <a:ext cx="4480560" cy="457200"/>
          </a:xfrm>
          <a:prstGeom prst="rect">
            <a:avLst/>
          </a:prstGeom>
          <a:solidFill>
            <a:srgbClr val="F3E5C3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2743200" y="2816352"/>
            <a:ext cx="429768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1A1A2E"/>
                </a:solidFill>
                <a:latin typeface="Yu Gothic UI"/>
              </a:rPr>
              <a:t>海ごみは沖縄にいくつある？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132320" y="2743200"/>
            <a:ext cx="2103120" cy="457200"/>
          </a:xfrm>
          <a:prstGeom prst="rect">
            <a:avLst/>
          </a:prstGeom>
          <a:solidFill>
            <a:srgbClr val="F3E5C3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223760" y="2816352"/>
            <a:ext cx="192024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0">
                <a:solidFill>
                  <a:srgbClr val="1A1A2E"/>
                </a:solidFill>
                <a:latin typeface="Yu Gothic UI"/>
              </a:rPr>
              <a:t>海・環境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235440" y="2743200"/>
            <a:ext cx="2103120" cy="457200"/>
          </a:xfrm>
          <a:prstGeom prst="rect">
            <a:avLst/>
          </a:prstGeom>
          <a:solidFill>
            <a:srgbClr val="F3E5C3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326880" y="2816352"/>
            <a:ext cx="192024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0">
                <a:solidFill>
                  <a:srgbClr val="1A1A2E"/>
                </a:solidFill>
                <a:latin typeface="Yu Gothic UI"/>
              </a:rPr>
              <a:t>浜調査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22960" y="3200400"/>
            <a:ext cx="182880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914400" y="3273552"/>
            <a:ext cx="164592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0">
                <a:solidFill>
                  <a:srgbClr val="1A1A2E"/>
                </a:solidFill>
                <a:latin typeface="Yu Gothic UI"/>
              </a:rPr>
              <a:t>C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651760" y="3200400"/>
            <a:ext cx="448056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2743200" y="3273552"/>
            <a:ext cx="429768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1A1A2E"/>
                </a:solidFill>
                <a:latin typeface="Yu Gothic UI"/>
              </a:rPr>
              <a:t>ヤンバルクイナは何を食べる？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132320" y="3200400"/>
            <a:ext cx="210312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223760" y="3273552"/>
            <a:ext cx="192024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0">
                <a:solidFill>
                  <a:srgbClr val="1A1A2E"/>
                </a:solidFill>
                <a:latin typeface="Yu Gothic UI"/>
              </a:rPr>
              <a:t>森・生命</a:t>
            </a:r>
          </a:p>
        </p:txBody>
      </p:sp>
      <p:sp>
        <p:nvSpPr>
          <p:cNvPr id="36" name="Rectangle 35"/>
          <p:cNvSpPr/>
          <p:nvPr/>
        </p:nvSpPr>
        <p:spPr>
          <a:xfrm>
            <a:off x="9235440" y="3200400"/>
            <a:ext cx="2103120" cy="457200"/>
          </a:xfrm>
          <a:prstGeom prst="rect">
            <a:avLst/>
          </a:prstGeom>
          <a:solidFill>
            <a:srgbClr val="FFFFFF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9326880" y="3273552"/>
            <a:ext cx="192024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0">
                <a:solidFill>
                  <a:srgbClr val="1A1A2E"/>
                </a:solidFill>
                <a:latin typeface="Yu Gothic UI"/>
              </a:rPr>
              <a:t>資料＋動画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22960" y="3657600"/>
            <a:ext cx="1828800" cy="457200"/>
          </a:xfrm>
          <a:prstGeom prst="rect">
            <a:avLst/>
          </a:prstGeom>
          <a:solidFill>
            <a:srgbClr val="F3E5C3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914400" y="3730752"/>
            <a:ext cx="164592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0">
                <a:solidFill>
                  <a:srgbClr val="1A1A2E"/>
                </a:solidFill>
                <a:latin typeface="Yu Gothic UI"/>
              </a:rPr>
              <a:t>D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651760" y="3657600"/>
            <a:ext cx="4480560" cy="457200"/>
          </a:xfrm>
          <a:prstGeom prst="rect">
            <a:avLst/>
          </a:prstGeom>
          <a:solidFill>
            <a:srgbClr val="F3E5C3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2743200" y="3730752"/>
            <a:ext cx="429768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1A1A2E"/>
                </a:solidFill>
                <a:latin typeface="Yu Gothic UI"/>
              </a:rPr>
              <a:t>天久の空気はどれだけ汚れている？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132320" y="3657600"/>
            <a:ext cx="2103120" cy="457200"/>
          </a:xfrm>
          <a:prstGeom prst="rect">
            <a:avLst/>
          </a:prstGeom>
          <a:solidFill>
            <a:srgbClr val="F3E5C3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223760" y="3730752"/>
            <a:ext cx="192024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0">
                <a:solidFill>
                  <a:srgbClr val="1A1A2E"/>
                </a:solidFill>
                <a:latin typeface="Yu Gothic UI"/>
              </a:rPr>
              <a:t>大気・生命</a:t>
            </a:r>
          </a:p>
        </p:txBody>
      </p:sp>
      <p:sp>
        <p:nvSpPr>
          <p:cNvPr id="44" name="Rectangle 43"/>
          <p:cNvSpPr/>
          <p:nvPr/>
        </p:nvSpPr>
        <p:spPr>
          <a:xfrm>
            <a:off x="9235440" y="3657600"/>
            <a:ext cx="2103120" cy="457200"/>
          </a:xfrm>
          <a:prstGeom prst="rect">
            <a:avLst/>
          </a:prstGeom>
          <a:solidFill>
            <a:srgbClr val="F3E5C3"/>
          </a:solidFill>
          <a:ln w="635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326880" y="3730752"/>
            <a:ext cx="192024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200" b="0">
                <a:solidFill>
                  <a:srgbClr val="1A1A2E"/>
                </a:solidFill>
                <a:latin typeface="Yu Gothic UI"/>
              </a:rPr>
              <a:t>測定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822960" y="5029200"/>
            <a:ext cx="10515600" cy="914400"/>
          </a:xfrm>
          <a:prstGeom prst="round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1097280" y="5212080"/>
            <a:ext cx="1014984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600" b="1">
                <a:solidFill>
                  <a:srgbClr val="FFC857"/>
                </a:solidFill>
                <a:latin typeface="Yu Gothic UI"/>
              </a:rPr>
              <a:t>★ クラスで「似たテーマ」を見つけたら、協力できるかも！</a:t>
            </a:r>
          </a:p>
        </p:txBody>
      </p:sp>
      <p:sp>
        <p:nvSpPr>
          <p:cNvPr id="48" name="Rectangle 47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地球と私たちのくらし 第2時   |   10 / 11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E36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E36A5D"/>
                </a:solidFill>
                <a:latin typeface="Yu Gothic UI"/>
              </a:rPr>
              <a:t>⑩ ふりかえり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914400"/>
            <a:ext cx="10058400" cy="7315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400" b="1">
                <a:solidFill>
                  <a:srgbClr val="1A1A2E"/>
                </a:solidFill>
                <a:latin typeface="Yu Gothic UI"/>
              </a:rPr>
              <a:t>今日、テーマが決まった。さぁ、1年の始まり。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2011680"/>
            <a:ext cx="10515600" cy="105156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60" y="2011680"/>
            <a:ext cx="3017520" cy="105156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2331720"/>
            <a:ext cx="301752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600" b="1">
                <a:solidFill>
                  <a:srgbClr val="FFFFFF"/>
                </a:solidFill>
                <a:latin typeface="Yu Gothic UI"/>
              </a:rPr>
              <a:t>決まったテーマ</a:t>
            </a:r>
          </a:p>
        </p:txBody>
      </p:sp>
      <p:sp>
        <p:nvSpPr>
          <p:cNvPr id="9" name="Rectangle 8"/>
          <p:cNvSpPr/>
          <p:nvPr/>
        </p:nvSpPr>
        <p:spPr>
          <a:xfrm>
            <a:off x="4114800" y="2743200"/>
            <a:ext cx="6949440" cy="18288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822960" y="3246120"/>
            <a:ext cx="10515600" cy="105156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E36A5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22960" y="3246120"/>
            <a:ext cx="3017520" cy="1051560"/>
          </a:xfrm>
          <a:prstGeom prst="rect">
            <a:avLst/>
          </a:prstGeom>
          <a:solidFill>
            <a:srgbClr val="E36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22960" y="3566160"/>
            <a:ext cx="301752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600" b="1">
                <a:solidFill>
                  <a:srgbClr val="FFFFFF"/>
                </a:solidFill>
                <a:latin typeface="Yu Gothic UI"/>
              </a:rPr>
              <a:t>わくわく度（5段階）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14800" y="3977640"/>
            <a:ext cx="6949440" cy="18288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822960" y="4480560"/>
            <a:ext cx="10515600" cy="105156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008C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22960" y="4480560"/>
            <a:ext cx="3017520" cy="1051560"/>
          </a:xfrm>
          <a:prstGeom prst="rect">
            <a:avLst/>
          </a:prstGeom>
          <a:solidFill>
            <a:srgbClr val="008C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2960" y="4800600"/>
            <a:ext cx="301752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600" b="1">
                <a:solidFill>
                  <a:srgbClr val="FFFFFF"/>
                </a:solidFill>
                <a:latin typeface="Yu Gothic UI"/>
              </a:rPr>
              <a:t>最初に挑戦すること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114800" y="5212080"/>
            <a:ext cx="6949440" cy="18288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22960" y="5760720"/>
            <a:ext cx="105156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>
                <a:solidFill>
                  <a:srgbClr val="646478"/>
                </a:solidFill>
                <a:latin typeface="Yu Gothic UI"/>
              </a:rPr>
              <a:t>次回からは、各単元で「自分のテーマ」とつなげて考えていこう。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地球と私たちのくらし 第2時   |   11 / 11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008C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008CA0"/>
                </a:solidFill>
                <a:latin typeface="Yu Gothic UI"/>
              </a:rPr>
              <a:t>① 前の時間にやったこと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097280"/>
            <a:ext cx="10515600" cy="182880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008C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371600"/>
            <a:ext cx="10058400" cy="14630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35000"/>
              </a:lnSpc>
            </a:pPr>
            <a:r>
              <a:rPr sz="2400" b="1">
                <a:solidFill>
                  <a:srgbClr val="1A1A2E"/>
                </a:solidFill>
                <a:latin typeface="Yu Gothic UI"/>
              </a:rPr>
              <a:t>沖縄の自然の「今」を見て、</a:t>
            </a:r>
          </a:p>
          <a:p>
            <a:pPr algn="l">
              <a:lnSpc>
                <a:spcPct val="135000"/>
              </a:lnSpc>
            </a:pPr>
            <a:r>
              <a:rPr sz="2400" b="1">
                <a:solidFill>
                  <a:srgbClr val="1A1A2E"/>
                </a:solidFill>
                <a:latin typeface="Yu Gothic UI"/>
              </a:rPr>
              <a:t>班で たくさんの「なぜ？」を集めた。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22960" y="3291840"/>
            <a:ext cx="10515600" cy="2103120"/>
          </a:xfrm>
          <a:prstGeom prst="round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474720"/>
            <a:ext cx="27432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>
                <a:solidFill>
                  <a:srgbClr val="FFC857"/>
                </a:solidFill>
                <a:latin typeface="Yu Gothic UI"/>
              </a:rPr>
              <a:t>KEY QUESTION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3840480"/>
            <a:ext cx="10149840" cy="14630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2600" b="1">
                <a:solidFill>
                  <a:srgbClr val="FFFFFF"/>
                </a:solidFill>
                <a:latin typeface="Yu Gothic UI"/>
              </a:rPr>
              <a:t>そのたくさんの問いから、</a:t>
            </a:r>
          </a:p>
          <a:p>
            <a:pPr algn="l">
              <a:lnSpc>
                <a:spcPct val="140000"/>
              </a:lnSpc>
            </a:pPr>
            <a:r>
              <a:rPr sz="2600" b="1">
                <a:solidFill>
                  <a:srgbClr val="FFFFFF"/>
                </a:solidFill>
                <a:latin typeface="Yu Gothic UI"/>
              </a:rPr>
              <a:t>自分が1年追いかける「1つ」を選ぼう。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地球と私たちのくらし 第2時   |   2 / 11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E36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E36A5D"/>
                </a:solidFill>
                <a:latin typeface="Yu Gothic UI"/>
              </a:rPr>
              <a:t>② 今日のめあて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005840"/>
            <a:ext cx="10515600" cy="1554480"/>
          </a:xfrm>
          <a:prstGeom prst="roundRect">
            <a:avLst/>
          </a:prstGeom>
          <a:solidFill>
            <a:srgbClr val="FFFFFF"/>
          </a:solidFill>
          <a:ln w="38100">
            <a:solidFill>
              <a:srgbClr val="E36A5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188720"/>
            <a:ext cx="10058400" cy="12801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800" b="1">
                <a:solidFill>
                  <a:srgbClr val="1A1A2E"/>
                </a:solidFill>
                <a:latin typeface="Yu Gothic UI"/>
              </a:rPr>
              <a:t>自分だけの探究テーマを1つ決めよう。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22960" y="3017520"/>
            <a:ext cx="2286000" cy="1280160"/>
          </a:xfrm>
          <a:prstGeom prst="round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3291840"/>
            <a:ext cx="2286000" cy="8229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FFFFF"/>
                </a:solidFill>
                <a:latin typeface="Yu Gothic UI"/>
              </a:rPr>
              <a:t>整理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08960" y="3429000"/>
            <a:ext cx="32004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1A1A2E"/>
                </a:solidFill>
                <a:latin typeface="Yu Gothic UI"/>
              </a:rPr>
              <a:t>→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429000" y="3017520"/>
            <a:ext cx="2286000" cy="1280160"/>
          </a:xfrm>
          <a:prstGeom prst="roundRect">
            <a:avLst/>
          </a:prstGeom>
          <a:solidFill>
            <a:srgbClr val="008C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29000" y="3291840"/>
            <a:ext cx="2286000" cy="8229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FFFFF"/>
                </a:solidFill>
                <a:latin typeface="Yu Gothic UI"/>
              </a:rPr>
              <a:t>3案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15000" y="3429000"/>
            <a:ext cx="32004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1A1A2E"/>
                </a:solidFill>
                <a:latin typeface="Yu Gothic UI"/>
              </a:rPr>
              <a:t>→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035040" y="3017520"/>
            <a:ext cx="2286000" cy="1280160"/>
          </a:xfrm>
          <a:prstGeom prst="roundRect">
            <a:avLst/>
          </a:prstGeom>
          <a:solidFill>
            <a:srgbClr val="E36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035040" y="3291840"/>
            <a:ext cx="2286000" cy="8229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FFFFF"/>
                </a:solidFill>
                <a:latin typeface="Yu Gothic UI"/>
              </a:rPr>
              <a:t>選ぶ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21040" y="3429000"/>
            <a:ext cx="32004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1A1A2E"/>
                </a:solidFill>
                <a:latin typeface="Yu Gothic UI"/>
              </a:rPr>
              <a:t>→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641080" y="3017520"/>
            <a:ext cx="2286000" cy="1280160"/>
          </a:xfrm>
          <a:prstGeom prst="round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641080" y="3291840"/>
            <a:ext cx="2286000" cy="8229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2800" b="1">
                <a:solidFill>
                  <a:srgbClr val="FFFFFF"/>
                </a:solidFill>
                <a:latin typeface="Yu Gothic UI"/>
              </a:rPr>
              <a:t>宣言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960" y="4754880"/>
            <a:ext cx="105156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500" b="0">
                <a:solidFill>
                  <a:srgbClr val="646478"/>
                </a:solidFill>
                <a:latin typeface="Yu Gothic UI"/>
              </a:rPr>
              <a:t>整理する → 3つ候補を出す → 1つ選ぶ → 友だちに宣言する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地球と私たちのくらし 第2時   |   3 / 11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F7941E"/>
                </a:solidFill>
                <a:latin typeface="Yu Gothic UI"/>
              </a:rPr>
              <a:t>③ ステップ1  問いを整理する（5分）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097280"/>
            <a:ext cx="5394960" cy="48463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280160"/>
            <a:ext cx="50292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1">
                <a:solidFill>
                  <a:srgbClr val="F7941E"/>
                </a:solidFill>
                <a:latin typeface="Yu Gothic UI"/>
              </a:rPr>
              <a:t>整理のコツ</a:t>
            </a:r>
          </a:p>
        </p:txBody>
      </p:sp>
      <p:sp>
        <p:nvSpPr>
          <p:cNvPr id="7" name="Oval 6"/>
          <p:cNvSpPr/>
          <p:nvPr/>
        </p:nvSpPr>
        <p:spPr>
          <a:xfrm>
            <a:off x="868680" y="1691640"/>
            <a:ext cx="640080" cy="640080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188720" y="2057400"/>
            <a:ext cx="320040" cy="2743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1">
                <a:solidFill>
                  <a:srgbClr val="FFFFFF"/>
                </a:solidFill>
                <a:latin typeface="Yu Gothic UI"/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91640" y="1920240"/>
            <a:ext cx="4480560" cy="4114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>
                <a:solidFill>
                  <a:srgbClr val="1A1A2E"/>
                </a:solidFill>
                <a:latin typeface="Yu Gothic UI"/>
              </a:rPr>
              <a:t>似た問い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91640" y="2331720"/>
            <a:ext cx="448056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646478"/>
                </a:solidFill>
                <a:latin typeface="Yu Gothic UI"/>
              </a:rPr>
              <a:t>近くに集める</a:t>
            </a:r>
          </a:p>
        </p:txBody>
      </p:sp>
      <p:sp>
        <p:nvSpPr>
          <p:cNvPr id="11" name="Oval 10"/>
          <p:cNvSpPr/>
          <p:nvPr/>
        </p:nvSpPr>
        <p:spPr>
          <a:xfrm>
            <a:off x="868680" y="2651760"/>
            <a:ext cx="640080" cy="640080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188720" y="3017520"/>
            <a:ext cx="320040" cy="2743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1">
                <a:solidFill>
                  <a:srgbClr val="FFFFFF"/>
                </a:solidFill>
                <a:latin typeface="Yu Gothic UI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91640" y="2880360"/>
            <a:ext cx="4480560" cy="4114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>
                <a:solidFill>
                  <a:srgbClr val="1A1A2E"/>
                </a:solidFill>
                <a:latin typeface="Yu Gothic UI"/>
              </a:rPr>
              <a:t>広すぎる問い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91640" y="3291840"/>
            <a:ext cx="448056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646478"/>
                </a:solidFill>
                <a:latin typeface="Yu Gothic UI"/>
              </a:rPr>
              <a:t>小さく切る（例：「環境」→「サンゴ」）</a:t>
            </a:r>
          </a:p>
        </p:txBody>
      </p:sp>
      <p:sp>
        <p:nvSpPr>
          <p:cNvPr id="15" name="Oval 14"/>
          <p:cNvSpPr/>
          <p:nvPr/>
        </p:nvSpPr>
        <p:spPr>
          <a:xfrm>
            <a:off x="868680" y="3611880"/>
            <a:ext cx="640080" cy="640080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188720" y="3977640"/>
            <a:ext cx="320040" cy="2743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1">
                <a:solidFill>
                  <a:srgbClr val="FFFFFF"/>
                </a:solidFill>
                <a:latin typeface="Yu Gothic UI"/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91640" y="3840480"/>
            <a:ext cx="4480560" cy="4114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>
                <a:solidFill>
                  <a:srgbClr val="1A1A2E"/>
                </a:solidFill>
                <a:latin typeface="Yu Gothic UI"/>
              </a:rPr>
              <a:t>答えがすぐ出る問い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691640" y="4251960"/>
            <a:ext cx="448056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646478"/>
                </a:solidFill>
                <a:latin typeface="Yu Gothic UI"/>
              </a:rPr>
              <a:t>脇に置く</a:t>
            </a:r>
          </a:p>
        </p:txBody>
      </p:sp>
      <p:sp>
        <p:nvSpPr>
          <p:cNvPr id="19" name="Oval 18"/>
          <p:cNvSpPr/>
          <p:nvPr/>
        </p:nvSpPr>
        <p:spPr>
          <a:xfrm>
            <a:off x="868680" y="4572000"/>
            <a:ext cx="640080" cy="640080"/>
          </a:xfrm>
          <a:prstGeom prst="ellipse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188720" y="4937760"/>
            <a:ext cx="320040" cy="2743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400" b="1">
                <a:solidFill>
                  <a:srgbClr val="FFFFFF"/>
                </a:solidFill>
                <a:latin typeface="Yu Gothic UI"/>
              </a:rPr>
              <a:t>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91640" y="4800600"/>
            <a:ext cx="4480560" cy="4114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>
                <a:solidFill>
                  <a:srgbClr val="1A1A2E"/>
                </a:solidFill>
                <a:latin typeface="Yu Gothic UI"/>
              </a:rPr>
              <a:t>1年かかる問い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691640" y="5212080"/>
            <a:ext cx="448056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0">
                <a:solidFill>
                  <a:srgbClr val="646478"/>
                </a:solidFill>
                <a:latin typeface="Yu Gothic UI"/>
              </a:rPr>
              <a:t>真ん中に置く（宝物）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492240" y="1097280"/>
            <a:ext cx="5029200" cy="4846320"/>
          </a:xfrm>
          <a:prstGeom prst="roundRect">
            <a:avLst/>
          </a:prstGeom>
          <a:solidFill>
            <a:srgbClr val="F3E5C3"/>
          </a:solidFill>
          <a:ln w="25400">
            <a:solidFill>
              <a:srgbClr val="008C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675120" y="1280160"/>
            <a:ext cx="466344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500" b="1">
                <a:solidFill>
                  <a:srgbClr val="008CA0"/>
                </a:solidFill>
                <a:latin typeface="Yu Gothic UI"/>
              </a:rPr>
              <a:t>例：こんなまとまり方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675120" y="1920240"/>
            <a:ext cx="2194560" cy="155448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008C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675120" y="2468880"/>
            <a:ext cx="219456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500" b="1">
                <a:solidFill>
                  <a:srgbClr val="008CA0"/>
                </a:solidFill>
                <a:latin typeface="Yu Gothic UI"/>
              </a:rPr>
              <a:t>サンゴの白化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9052560" y="1920240"/>
            <a:ext cx="2194560" cy="155448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E36A5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052560" y="2468880"/>
            <a:ext cx="219456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500" b="1">
                <a:solidFill>
                  <a:srgbClr val="E36A5D"/>
                </a:solidFill>
                <a:latin typeface="Yu Gothic UI"/>
              </a:rPr>
              <a:t>海のごみ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6675120" y="3749040"/>
            <a:ext cx="2194560" cy="155448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675120" y="4297680"/>
            <a:ext cx="219456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500" b="1">
                <a:solidFill>
                  <a:srgbClr val="F7941E"/>
                </a:solidFill>
                <a:latin typeface="Yu Gothic UI"/>
              </a:rPr>
              <a:t>森の動物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9052560" y="3749040"/>
            <a:ext cx="2194560" cy="155448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1A1A2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9052560" y="4297680"/>
            <a:ext cx="219456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1500" b="1">
                <a:solidFill>
                  <a:srgbClr val="1A1A2E"/>
                </a:solidFill>
                <a:latin typeface="Yu Gothic UI"/>
              </a:rPr>
              <a:t>気温の変化</a:t>
            </a:r>
          </a:p>
        </p:txBody>
      </p:sp>
      <p:sp>
        <p:nvSpPr>
          <p:cNvPr id="33" name="Rectangle 32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地球と私たちのくらし 第2時   |   4 / 11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008C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008CA0"/>
                </a:solidFill>
                <a:latin typeface="Yu Gothic UI"/>
              </a:rPr>
              <a:t>④ ステップ2  テーマ候補を3つ書く（10分）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914400"/>
            <a:ext cx="10058400" cy="54864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1">
                <a:solidFill>
                  <a:srgbClr val="1A1A2E"/>
                </a:solidFill>
                <a:latin typeface="Yu Gothic UI"/>
              </a:rPr>
              <a:t>ワークシートに、気になる問いを3つ絞ろう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1737360"/>
            <a:ext cx="3566160" cy="420624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008C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22960" y="1737360"/>
            <a:ext cx="3566160" cy="640080"/>
          </a:xfrm>
          <a:prstGeom prst="rect">
            <a:avLst/>
          </a:prstGeom>
          <a:solidFill>
            <a:srgbClr val="008C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1847088"/>
            <a:ext cx="356616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2200" b="1">
                <a:solidFill>
                  <a:srgbClr val="FFFFFF"/>
                </a:solidFill>
                <a:latin typeface="Yu Gothic UI"/>
              </a:rPr>
              <a:t>A案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1560" y="2606040"/>
            <a:ext cx="310896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>
                <a:solidFill>
                  <a:srgbClr val="008CA0"/>
                </a:solidFill>
                <a:latin typeface="Yu Gothic UI"/>
              </a:rPr>
              <a:t>問い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51560" y="3154680"/>
            <a:ext cx="3108960" cy="18288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051560" y="3657600"/>
            <a:ext cx="3108960" cy="18288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3886200"/>
            <a:ext cx="310896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>
                <a:solidFill>
                  <a:srgbClr val="008CA0"/>
                </a:solidFill>
                <a:latin typeface="Yu Gothic UI"/>
              </a:rPr>
              <a:t>調べ方（予想）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51560" y="4480560"/>
            <a:ext cx="3108960" cy="18288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051560" y="4983480"/>
            <a:ext cx="3108960" cy="18288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5212080"/>
            <a:ext cx="310896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>
                <a:solidFill>
                  <a:srgbClr val="008CA0"/>
                </a:solidFill>
                <a:latin typeface="Yu Gothic UI"/>
              </a:rPr>
              <a:t>ワクワク度 / 5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51560" y="5669280"/>
            <a:ext cx="3108960" cy="18288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ounded Rectangle 16"/>
          <p:cNvSpPr/>
          <p:nvPr/>
        </p:nvSpPr>
        <p:spPr>
          <a:xfrm>
            <a:off x="4526280" y="1737360"/>
            <a:ext cx="3566160" cy="420624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E36A5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526280" y="1737360"/>
            <a:ext cx="3566160" cy="640080"/>
          </a:xfrm>
          <a:prstGeom prst="rect">
            <a:avLst/>
          </a:prstGeom>
          <a:solidFill>
            <a:srgbClr val="E36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526280" y="1847088"/>
            <a:ext cx="356616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2200" b="1">
                <a:solidFill>
                  <a:srgbClr val="FFFFFF"/>
                </a:solidFill>
                <a:latin typeface="Yu Gothic UI"/>
              </a:rPr>
              <a:t>B案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54880" y="2606040"/>
            <a:ext cx="310896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>
                <a:solidFill>
                  <a:srgbClr val="E36A5D"/>
                </a:solidFill>
                <a:latin typeface="Yu Gothic UI"/>
              </a:rPr>
              <a:t>問い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754880" y="3154680"/>
            <a:ext cx="3108960" cy="18288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754880" y="3657600"/>
            <a:ext cx="3108960" cy="18288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754880" y="3886200"/>
            <a:ext cx="310896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>
                <a:solidFill>
                  <a:srgbClr val="E36A5D"/>
                </a:solidFill>
                <a:latin typeface="Yu Gothic UI"/>
              </a:rPr>
              <a:t>調べ方（予想）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754880" y="4480560"/>
            <a:ext cx="3108960" cy="18288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754880" y="4983480"/>
            <a:ext cx="3108960" cy="18288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754880" y="5212080"/>
            <a:ext cx="310896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>
                <a:solidFill>
                  <a:srgbClr val="E36A5D"/>
                </a:solidFill>
                <a:latin typeface="Yu Gothic UI"/>
              </a:rPr>
              <a:t>ワクワク度 / 5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754880" y="5669280"/>
            <a:ext cx="3108960" cy="18288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8229600" y="1737360"/>
            <a:ext cx="3566160" cy="420624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8229600" y="1737360"/>
            <a:ext cx="3566160" cy="64008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229600" y="1847088"/>
            <a:ext cx="356616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2200" b="1">
                <a:solidFill>
                  <a:srgbClr val="FFFFFF"/>
                </a:solidFill>
                <a:latin typeface="Yu Gothic UI"/>
              </a:rPr>
              <a:t>C案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458200" y="2606040"/>
            <a:ext cx="310896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>
                <a:solidFill>
                  <a:srgbClr val="F7941E"/>
                </a:solidFill>
                <a:latin typeface="Yu Gothic UI"/>
              </a:rPr>
              <a:t>問い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58200" y="3154680"/>
            <a:ext cx="3108960" cy="18288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8458200" y="3657600"/>
            <a:ext cx="3108960" cy="18288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8458200" y="3886200"/>
            <a:ext cx="310896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>
                <a:solidFill>
                  <a:srgbClr val="F7941E"/>
                </a:solidFill>
                <a:latin typeface="Yu Gothic UI"/>
              </a:rPr>
              <a:t>調べ方（予想）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458200" y="4480560"/>
            <a:ext cx="3108960" cy="18288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8458200" y="4983480"/>
            <a:ext cx="3108960" cy="18288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8458200" y="5212080"/>
            <a:ext cx="310896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200" b="1">
                <a:solidFill>
                  <a:srgbClr val="F7941E"/>
                </a:solidFill>
                <a:latin typeface="Yu Gothic UI"/>
              </a:rPr>
              <a:t>ワクワク度 / 5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458200" y="5669280"/>
            <a:ext cx="3108960" cy="18288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地球と私たちのくらし 第2時   |   5 / 11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E36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E36A5D"/>
                </a:solidFill>
                <a:latin typeface="Yu Gothic UI"/>
              </a:rPr>
              <a:t>⑤ ステップ3  1つに絞る — 4つのチェック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188720"/>
            <a:ext cx="5394960" cy="201168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008C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822960" y="1188720"/>
            <a:ext cx="822960" cy="2011680"/>
          </a:xfrm>
          <a:prstGeom prst="rect">
            <a:avLst/>
          </a:prstGeom>
          <a:solidFill>
            <a:srgbClr val="008C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1828800"/>
            <a:ext cx="822960" cy="7315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3200" b="1">
                <a:solidFill>
                  <a:srgbClr val="FFFFFF"/>
                </a:solidFill>
                <a:latin typeface="Yu Gothic UI"/>
              </a:rPr>
              <a:t>✓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1508760"/>
            <a:ext cx="4206240" cy="6400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1">
                <a:solidFill>
                  <a:srgbClr val="008CA0"/>
                </a:solidFill>
                <a:latin typeface="Yu Gothic UI"/>
              </a:rPr>
              <a:t>ワクワクする？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8800" y="2194560"/>
            <a:ext cx="4206240" cy="9144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やりたい気持ちが止まらないか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400800" y="1188720"/>
            <a:ext cx="5394960" cy="201168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E36A5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400800" y="1188720"/>
            <a:ext cx="822960" cy="2011680"/>
          </a:xfrm>
          <a:prstGeom prst="rect">
            <a:avLst/>
          </a:prstGeom>
          <a:solidFill>
            <a:srgbClr val="E36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1828800"/>
            <a:ext cx="822960" cy="7315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3200" b="1">
                <a:solidFill>
                  <a:srgbClr val="FFFFFF"/>
                </a:solidFill>
                <a:latin typeface="Yu Gothic UI"/>
              </a:rPr>
              <a:t>✓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406640" y="1508760"/>
            <a:ext cx="4206240" cy="6400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1">
                <a:solidFill>
                  <a:srgbClr val="E36A5D"/>
                </a:solidFill>
                <a:latin typeface="Yu Gothic UI"/>
              </a:rPr>
              <a:t>1年かけて調べられる？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06640" y="2194560"/>
            <a:ext cx="4206240" cy="9144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短期で答えが出るものは脇へ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22960" y="3474720"/>
            <a:ext cx="5394960" cy="201168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F7941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22960" y="3474720"/>
            <a:ext cx="822960" cy="2011680"/>
          </a:xfrm>
          <a:prstGeom prst="rect">
            <a:avLst/>
          </a:prstGeom>
          <a:solidFill>
            <a:srgbClr val="F7941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2960" y="4114800"/>
            <a:ext cx="822960" cy="7315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3200" b="1">
                <a:solidFill>
                  <a:srgbClr val="FFFFFF"/>
                </a:solidFill>
                <a:latin typeface="Yu Gothic UI"/>
              </a:rPr>
              <a:t>✓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828800" y="3794760"/>
            <a:ext cx="4206240" cy="6400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1">
                <a:solidFill>
                  <a:srgbClr val="F7941E"/>
                </a:solidFill>
                <a:latin typeface="Yu Gothic UI"/>
              </a:rPr>
              <a:t>沖縄で調べられる？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28800" y="4480560"/>
            <a:ext cx="4206240" cy="9144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身近に実物や資料があるか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400800" y="3474720"/>
            <a:ext cx="5394960" cy="201168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1A1A2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400800" y="3474720"/>
            <a:ext cx="822960" cy="2011680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400800" y="4114800"/>
            <a:ext cx="822960" cy="7315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3200" b="1">
                <a:solidFill>
                  <a:srgbClr val="FFFFFF"/>
                </a:solidFill>
                <a:latin typeface="Yu Gothic UI"/>
              </a:rPr>
              <a:t>✓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406640" y="3794760"/>
            <a:ext cx="4206240" cy="6400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1">
                <a:solidFill>
                  <a:srgbClr val="1A1A2E"/>
                </a:solidFill>
                <a:latin typeface="Yu Gothic UI"/>
              </a:rPr>
              <a:t>家族や友だちに話したくなる？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06640" y="4480560"/>
            <a:ext cx="4206240" cy="9144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0">
                <a:solidFill>
                  <a:srgbClr val="1A1A2E"/>
                </a:solidFill>
                <a:latin typeface="Yu Gothic UI"/>
              </a:rPr>
              <a:t>誰かとシェアできる価値があるか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地球と私たちのくらし 第2時   |   6 / 11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008CA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008CA0"/>
                </a:solidFill>
                <a:latin typeface="Yu Gothic UI"/>
              </a:rPr>
              <a:t>⑥ こんなふうに具体化しよう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097280"/>
            <a:ext cx="5212080" cy="2103120"/>
          </a:xfrm>
          <a:prstGeom prst="roundRect">
            <a:avLst/>
          </a:prstGeom>
          <a:solidFill>
            <a:srgbClr val="FFFFFF"/>
          </a:solidFill>
          <a:ln w="25400">
            <a:solidFill>
              <a:srgbClr val="64647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280160"/>
            <a:ext cx="484632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>
                <a:solidFill>
                  <a:srgbClr val="646478"/>
                </a:solidFill>
                <a:latin typeface="Yu Gothic UI"/>
              </a:rPr>
              <a:t>ひろすぎる例（NG）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1828800"/>
            <a:ext cx="4846320" cy="11887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200" b="1">
                <a:solidFill>
                  <a:srgbClr val="1A1A2E"/>
                </a:solidFill>
                <a:latin typeface="Yu Gothic UI"/>
              </a:rPr>
              <a:t>「環境を守るには？」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80760" y="2011680"/>
            <a:ext cx="32004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2400" b="1">
                <a:solidFill>
                  <a:srgbClr val="E36A5D"/>
                </a:solidFill>
                <a:latin typeface="Yu Gothic UI"/>
              </a:rPr>
              <a:t>→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92240" y="1097280"/>
            <a:ext cx="5029200" cy="2103120"/>
          </a:xfrm>
          <a:prstGeom prst="roundRect">
            <a:avLst/>
          </a:prstGeom>
          <a:solidFill>
            <a:srgbClr val="FFFFFF"/>
          </a:solidFill>
          <a:ln w="31750">
            <a:solidFill>
              <a:srgbClr val="008CA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766560" y="1280160"/>
            <a:ext cx="466344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1">
                <a:solidFill>
                  <a:srgbClr val="008CA0"/>
                </a:solidFill>
                <a:latin typeface="Yu Gothic UI"/>
              </a:rPr>
              <a:t>具体的な例（GOOD）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66560" y="1828800"/>
            <a:ext cx="4663440" cy="118872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2000" b="1">
                <a:solidFill>
                  <a:srgbClr val="1A1A2E"/>
                </a:solidFill>
                <a:latin typeface="Yu Gothic UI"/>
              </a:rPr>
              <a:t>「ヤンバルクイナが</a:t>
            </a:r>
          </a:p>
          <a:p>
            <a:pPr algn="l">
              <a:lnSpc>
                <a:spcPct val="130000"/>
              </a:lnSpc>
            </a:pPr>
            <a:r>
              <a:rPr sz="2000" b="1">
                <a:solidFill>
                  <a:srgbClr val="1A1A2E"/>
                </a:solidFill>
                <a:latin typeface="Yu Gothic UI"/>
              </a:rPr>
              <a:t>守られる条件は？」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22960" y="3474720"/>
            <a:ext cx="10515600" cy="2377440"/>
          </a:xfrm>
          <a:prstGeom prst="round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97280" y="3657600"/>
            <a:ext cx="1014984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1">
                <a:solidFill>
                  <a:srgbClr val="FFC857"/>
                </a:solidFill>
                <a:latin typeface="Yu Gothic UI"/>
              </a:rPr>
              <a:t>コツ： 「1つの生き物 / 1つの場所」を選んで追いかける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4297680"/>
            <a:ext cx="10149840" cy="15544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60000"/>
              </a:lnSpc>
            </a:pPr>
            <a:r>
              <a:rPr sz="1500" b="0">
                <a:solidFill>
                  <a:srgbClr val="FFFFFF"/>
                </a:solidFill>
                <a:latin typeface="Yu Gothic UI"/>
              </a:rPr>
              <a:t>・ヤンバルクイナ（森の動物）</a:t>
            </a:r>
          </a:p>
          <a:p>
            <a:pPr algn="l">
              <a:lnSpc>
                <a:spcPct val="160000"/>
              </a:lnSpc>
            </a:pPr>
            <a:r>
              <a:rPr sz="1500" b="0">
                <a:solidFill>
                  <a:srgbClr val="FFFFFF"/>
                </a:solidFill>
                <a:latin typeface="Yu Gothic UI"/>
              </a:rPr>
              <a:t>・サンゴ礁のデバスズメダイ（海の魚）</a:t>
            </a:r>
          </a:p>
          <a:p>
            <a:pPr algn="l">
              <a:lnSpc>
                <a:spcPct val="160000"/>
              </a:lnSpc>
            </a:pPr>
            <a:r>
              <a:rPr sz="1500" b="0">
                <a:solidFill>
                  <a:srgbClr val="FFFFFF"/>
                </a:solidFill>
                <a:latin typeface="Yu Gothic UI"/>
              </a:rPr>
              <a:t>・天久のヤドカリ（身近な生きもの）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地球と私たちのくらし 第2時   |   7 / 11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EF9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E36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2000" b="1">
                <a:solidFill>
                  <a:srgbClr val="E36A5D"/>
                </a:solidFill>
                <a:latin typeface="Yu Gothic UI"/>
              </a:rPr>
              <a:t>⑦ ステップ4  テーマ宣言カード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097280"/>
            <a:ext cx="10515600" cy="4846320"/>
          </a:xfrm>
          <a:prstGeom prst="roundRect">
            <a:avLst/>
          </a:prstGeom>
          <a:solidFill>
            <a:srgbClr val="FFFFFF"/>
          </a:solidFill>
          <a:ln w="38100">
            <a:solidFill>
              <a:srgbClr val="E36A5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097280" y="1508760"/>
            <a:ext cx="182880" cy="548640"/>
          </a:xfrm>
          <a:prstGeom prst="rect">
            <a:avLst/>
          </a:prstGeom>
          <a:solidFill>
            <a:srgbClr val="E36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463040" y="1463040"/>
            <a:ext cx="3200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1">
                <a:solidFill>
                  <a:srgbClr val="E36A5D"/>
                </a:solidFill>
                <a:latin typeface="Yu Gothic UI"/>
              </a:rPr>
              <a:t>名前</a:t>
            </a:r>
          </a:p>
        </p:txBody>
      </p:sp>
      <p:sp>
        <p:nvSpPr>
          <p:cNvPr id="8" name="Rectangle 7"/>
          <p:cNvSpPr/>
          <p:nvPr/>
        </p:nvSpPr>
        <p:spPr>
          <a:xfrm>
            <a:off x="4846320" y="1920240"/>
            <a:ext cx="6217920" cy="18288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846320" y="1554480"/>
            <a:ext cx="621792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>
                <a:solidFill>
                  <a:srgbClr val="646478"/>
                </a:solidFill>
                <a:latin typeface="Yu Gothic UI"/>
              </a:rPr>
              <a:t>_____________________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97280" y="2423160"/>
            <a:ext cx="182880" cy="548640"/>
          </a:xfrm>
          <a:prstGeom prst="rect">
            <a:avLst/>
          </a:prstGeom>
          <a:solidFill>
            <a:srgbClr val="E36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463040" y="2377440"/>
            <a:ext cx="3200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1">
                <a:solidFill>
                  <a:srgbClr val="E36A5D"/>
                </a:solidFill>
                <a:latin typeface="Yu Gothic UI"/>
              </a:rPr>
              <a:t>私のテーマ（問いの形で）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46320" y="2834640"/>
            <a:ext cx="6217920" cy="18288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846320" y="2468880"/>
            <a:ext cx="621792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>
                <a:solidFill>
                  <a:srgbClr val="646478"/>
                </a:solidFill>
                <a:latin typeface="Yu Gothic UI"/>
              </a:rPr>
              <a:t>_____________________________________________________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97280" y="3337560"/>
            <a:ext cx="182880" cy="548640"/>
          </a:xfrm>
          <a:prstGeom prst="rect">
            <a:avLst/>
          </a:prstGeom>
          <a:solidFill>
            <a:srgbClr val="E36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463040" y="3291840"/>
            <a:ext cx="3200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1">
                <a:solidFill>
                  <a:srgbClr val="E36A5D"/>
                </a:solidFill>
                <a:latin typeface="Yu Gothic UI"/>
              </a:rPr>
              <a:t>なぜ選んだか（心の動き）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846320" y="3749040"/>
            <a:ext cx="6217920" cy="18288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846320" y="3383280"/>
            <a:ext cx="621792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>
                <a:solidFill>
                  <a:srgbClr val="646478"/>
                </a:solidFill>
                <a:latin typeface="Yu Gothic UI"/>
              </a:rPr>
              <a:t>_____________________________________________________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097280" y="4251960"/>
            <a:ext cx="182880" cy="548640"/>
          </a:xfrm>
          <a:prstGeom prst="rect">
            <a:avLst/>
          </a:prstGeom>
          <a:solidFill>
            <a:srgbClr val="E36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463040" y="4206240"/>
            <a:ext cx="3200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1">
                <a:solidFill>
                  <a:srgbClr val="E36A5D"/>
                </a:solidFill>
                <a:latin typeface="Yu Gothic UI"/>
              </a:rPr>
              <a:t>まず調べる方法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846320" y="4663440"/>
            <a:ext cx="6217920" cy="18288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846320" y="4297680"/>
            <a:ext cx="621792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>
                <a:solidFill>
                  <a:srgbClr val="646478"/>
                </a:solidFill>
                <a:latin typeface="Yu Gothic UI"/>
              </a:rPr>
              <a:t>_____________________________________________________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097280" y="5166360"/>
            <a:ext cx="182880" cy="548640"/>
          </a:xfrm>
          <a:prstGeom prst="rect">
            <a:avLst/>
          </a:prstGeom>
          <a:solidFill>
            <a:srgbClr val="E36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463040" y="5120640"/>
            <a:ext cx="3200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1">
                <a:solidFill>
                  <a:srgbClr val="E36A5D"/>
                </a:solidFill>
                <a:latin typeface="Yu Gothic UI"/>
              </a:rPr>
              <a:t>1年後、こうなっていたい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46320" y="5577840"/>
            <a:ext cx="6217920" cy="18288"/>
          </a:xfrm>
          <a:prstGeom prst="rect">
            <a:avLst/>
          </a:prstGeom>
          <a:solidFill>
            <a:srgbClr val="1A1A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846320" y="5212080"/>
            <a:ext cx="6217920" cy="36576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>
                <a:solidFill>
                  <a:srgbClr val="646478"/>
                </a:solidFill>
                <a:latin typeface="Yu Gothic UI"/>
              </a:rPr>
              <a:t>_____________________________________________________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6446520"/>
            <a:ext cx="12191695" cy="18288"/>
          </a:xfrm>
          <a:prstGeom prst="rect">
            <a:avLst/>
          </a:prstGeom>
          <a:solidFill>
            <a:srgbClr val="FFC8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5760" y="6473952"/>
            <a:ext cx="54864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l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那覇市立天久小学校  6年 理科  RYUMA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0" y="6473952"/>
            <a:ext cx="6400800" cy="320040"/>
          </a:xfrm>
          <a:prstGeom prst="rect">
            <a:avLst/>
          </a:prstGeom>
          <a:noFill/>
        </p:spPr>
        <p:txBody>
          <a:bodyPr wrap="square" lIns="45720" rIns="45720" tIns="27432" bIns="27432" anchor="ctr">
            <a:spAutoFit/>
          </a:bodyPr>
          <a:lstStyle/>
          <a:p>
            <a:pPr algn="r">
              <a:lnSpc>
                <a:spcPct val="115000"/>
              </a:lnSpc>
            </a:pPr>
            <a:r>
              <a:rPr sz="1000" b="0">
                <a:solidFill>
                  <a:srgbClr val="646478"/>
                </a:solidFill>
                <a:latin typeface="Yu Gothic UI"/>
              </a:rPr>
              <a:t>地球と私たちのくらし 第2時   |   8 / 11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3F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1">
                <a:solidFill>
                  <a:srgbClr val="F3E5C3"/>
                </a:solidFill>
                <a:latin typeface="Yu Gothic UI"/>
              </a:rPr>
              <a:t>⑧ 宣言タイム（各1分）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914400"/>
            <a:ext cx="10515600" cy="10972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3400" b="1">
                <a:solidFill>
                  <a:srgbClr val="FFFFFF"/>
                </a:solidFill>
                <a:latin typeface="Yu Gothic UI"/>
              </a:rPr>
              <a:t>班のみんなに、自分のテーマを伝えよう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2286000"/>
            <a:ext cx="10515600" cy="77724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457200" y="1847088"/>
            <a:ext cx="1097280" cy="1097280"/>
          </a:xfrm>
          <a:prstGeom prst="ellipse">
            <a:avLst/>
          </a:prstGeom>
          <a:solidFill>
            <a:srgbClr val="E36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05840" y="2441448"/>
            <a:ext cx="54864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FFFFFF"/>
                </a:solidFill>
                <a:latin typeface="Yu Gothic U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2450592"/>
            <a:ext cx="45720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1">
                <a:solidFill>
                  <a:srgbClr val="1A1A2E"/>
                </a:solidFill>
                <a:latin typeface="Yu Gothic UI"/>
              </a:rPr>
              <a:t>わたしのテーマは…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75120" y="2487168"/>
            <a:ext cx="4572000" cy="4114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>
                <a:solidFill>
                  <a:srgbClr val="646478"/>
                </a:solidFill>
                <a:latin typeface="Yu Gothic UI"/>
              </a:rPr>
              <a:t>1文で宣言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22960" y="3200400"/>
            <a:ext cx="10515600" cy="77724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457200" y="2761488"/>
            <a:ext cx="1097280" cy="1097280"/>
          </a:xfrm>
          <a:prstGeom prst="ellipse">
            <a:avLst/>
          </a:prstGeom>
          <a:solidFill>
            <a:srgbClr val="E36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05840" y="3355848"/>
            <a:ext cx="54864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FFFFFF"/>
                </a:solidFill>
                <a:latin typeface="Yu Gothic UI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28800" y="3364992"/>
            <a:ext cx="45720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1">
                <a:solidFill>
                  <a:srgbClr val="1A1A2E"/>
                </a:solidFill>
                <a:latin typeface="Yu Gothic UI"/>
              </a:rPr>
              <a:t>選んだ理由は…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675120" y="3401568"/>
            <a:ext cx="4572000" cy="4114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>
                <a:solidFill>
                  <a:srgbClr val="646478"/>
                </a:solidFill>
                <a:latin typeface="Yu Gothic UI"/>
              </a:rPr>
              <a:t>心がゆれた瞬間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22960" y="4114800"/>
            <a:ext cx="10515600" cy="77724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457200" y="3675888"/>
            <a:ext cx="1097280" cy="1097280"/>
          </a:xfrm>
          <a:prstGeom prst="ellipse">
            <a:avLst/>
          </a:prstGeom>
          <a:solidFill>
            <a:srgbClr val="E36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05840" y="4270248"/>
            <a:ext cx="54864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FFFFFF"/>
                </a:solidFill>
                <a:latin typeface="Yu Gothic UI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828800" y="4279392"/>
            <a:ext cx="45720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1">
                <a:solidFill>
                  <a:srgbClr val="1A1A2E"/>
                </a:solidFill>
                <a:latin typeface="Yu Gothic UI"/>
              </a:rPr>
              <a:t>まず調べたいことは…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675120" y="4315968"/>
            <a:ext cx="4572000" cy="4114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>
                <a:solidFill>
                  <a:srgbClr val="646478"/>
                </a:solidFill>
                <a:latin typeface="Yu Gothic UI"/>
              </a:rPr>
              <a:t>最初の一歩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822960" y="5029200"/>
            <a:ext cx="10515600" cy="77724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457200" y="4590288"/>
            <a:ext cx="1097280" cy="1097280"/>
          </a:xfrm>
          <a:prstGeom prst="ellipse">
            <a:avLst/>
          </a:prstGeom>
          <a:solidFill>
            <a:srgbClr val="E36A5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5184648"/>
            <a:ext cx="54864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ctr">
              <a:lnSpc>
                <a:spcPct val="115000"/>
              </a:lnSpc>
            </a:pPr>
            <a:r>
              <a:rPr sz="2000" b="1">
                <a:solidFill>
                  <a:srgbClr val="FFFFFF"/>
                </a:solidFill>
                <a:latin typeface="Yu Gothic UI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28800" y="5193792"/>
            <a:ext cx="4572000" cy="45720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700" b="1">
                <a:solidFill>
                  <a:srgbClr val="1A1A2E"/>
                </a:solidFill>
                <a:latin typeface="Yu Gothic UI"/>
              </a:rPr>
              <a:t>助けてほしいことは…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675120" y="5230368"/>
            <a:ext cx="4572000" cy="411480"/>
          </a:xfrm>
          <a:prstGeom prst="rect">
            <a:avLst/>
          </a:prstGeom>
          <a:noFill/>
        </p:spPr>
        <p:txBody>
          <a:bodyPr wrap="square" lIns="45720" rIns="45720" tIns="27432" bIns="27432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1300" b="0">
                <a:solidFill>
                  <a:srgbClr val="646478"/>
                </a:solidFill>
                <a:latin typeface="Yu Gothic UI"/>
              </a:rPr>
              <a:t>仲間に頼れる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