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F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11521440" y="0"/>
            <a:ext cx="320040" cy="685800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11841480" y="0"/>
            <a:ext cx="137160" cy="685800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822960"/>
            <a:ext cx="91440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>
                <a:solidFill>
                  <a:srgbClr val="F3E5C3"/>
                </a:solidFill>
                <a:latin typeface="Yu Gothic UI"/>
              </a:rPr>
              <a:t>地球と私たちのくらし  第1時  ／  6年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1463040"/>
            <a:ext cx="10058400" cy="11887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1">
                <a:solidFill>
                  <a:srgbClr val="FFFFFF"/>
                </a:solidFill>
                <a:latin typeface="Yu Gothic UI"/>
              </a:rPr>
              <a:t>サンゴが白くなる、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2377440"/>
            <a:ext cx="10058400" cy="146304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400" b="1">
                <a:solidFill>
                  <a:srgbClr val="E36A5D"/>
                </a:solidFill>
                <a:latin typeface="Yu Gothic UI"/>
              </a:rPr>
              <a:t>プラスチックが海を埋める。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4023360"/>
            <a:ext cx="1371600" cy="73152"/>
          </a:xfrm>
          <a:prstGeom prst="rect">
            <a:avLst/>
          </a:prstGeom>
          <a:solidFill>
            <a:srgbClr val="F3E5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31520" y="4160520"/>
            <a:ext cx="10058400" cy="17373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2600" b="1">
                <a:solidFill>
                  <a:srgbClr val="F3E5C3"/>
                </a:solidFill>
                <a:latin typeface="Yu Gothic UI"/>
              </a:rPr>
              <a:t>沖縄で、今、何が起きている？</a:t>
            </a:r>
          </a:p>
          <a:p>
            <a:pPr algn="l">
              <a:lnSpc>
                <a:spcPct val="135000"/>
              </a:lnSpc>
            </a:pPr>
            <a:r>
              <a:rPr sz="2600" b="1">
                <a:solidFill>
                  <a:srgbClr val="F3E5C3"/>
                </a:solidFill>
                <a:latin typeface="Yu Gothic UI"/>
              </a:rPr>
              <a:t>自分の「なぜ？」を見つけよう。</a:t>
            </a:r>
          </a:p>
        </p:txBody>
      </p:sp>
      <p:pic>
        <p:nvPicPr>
          <p:cNvPr id="10" name="Picture 9" descr="coral_re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0" y="1371600"/>
            <a:ext cx="2606040" cy="34747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03920" y="1371600"/>
            <a:ext cx="2075688" cy="3474720"/>
          </a:xfrm>
          <a:prstGeom prst="rect">
            <a:avLst/>
          </a:prstGeom>
          <a:noFill/>
          <a:ln w="19050">
            <a:solidFill>
              <a:srgbClr val="F3E5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31520" y="6035040"/>
            <a:ext cx="10058400" cy="3657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>
                <a:solidFill>
                  <a:srgbClr val="FFFFFF"/>
                </a:solidFill>
                <a:latin typeface="Yu Gothic UI"/>
              </a:rPr>
              <a:t>那覇市立天久小学校  RYUMA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EF9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5720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E36A5D"/>
                </a:solidFill>
                <a:latin typeface="Yu Gothic UI"/>
              </a:rPr>
              <a:t>⑨ ふりかえり + 次の時間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097280"/>
            <a:ext cx="5212080" cy="475488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E36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22960" y="1097280"/>
            <a:ext cx="5212080" cy="64008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1188720"/>
            <a:ext cx="521208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>
                <a:solidFill>
                  <a:srgbClr val="FFFFFF"/>
                </a:solidFill>
                <a:latin typeface="Yu Gothic UI"/>
              </a:rPr>
              <a:t>今日のふりかえり</a:t>
            </a:r>
          </a:p>
        </p:txBody>
      </p:sp>
      <p:sp>
        <p:nvSpPr>
          <p:cNvPr id="8" name="Oval 7"/>
          <p:cNvSpPr/>
          <p:nvPr/>
        </p:nvSpPr>
        <p:spPr>
          <a:xfrm>
            <a:off x="868680" y="1920240"/>
            <a:ext cx="457200" cy="457200"/>
          </a:xfrm>
          <a:prstGeom prst="ellipse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1463040" y="2560320"/>
            <a:ext cx="4389120" cy="18288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463040" y="2011680"/>
            <a:ext cx="438912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>
                <a:solidFill>
                  <a:srgbClr val="1A1A2E"/>
                </a:solidFill>
                <a:latin typeface="Yu Gothic UI"/>
              </a:rPr>
              <a:t>心がゆれた問いを1つ</a:t>
            </a:r>
          </a:p>
        </p:txBody>
      </p:sp>
      <p:sp>
        <p:nvSpPr>
          <p:cNvPr id="11" name="Oval 10"/>
          <p:cNvSpPr/>
          <p:nvPr/>
        </p:nvSpPr>
        <p:spPr>
          <a:xfrm>
            <a:off x="868680" y="3017520"/>
            <a:ext cx="457200" cy="457200"/>
          </a:xfrm>
          <a:prstGeom prst="ellipse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1463040" y="3657600"/>
            <a:ext cx="4389120" cy="18288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463040" y="3108960"/>
            <a:ext cx="438912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>
                <a:solidFill>
                  <a:srgbClr val="1A1A2E"/>
                </a:solidFill>
                <a:latin typeface="Yu Gothic UI"/>
              </a:rPr>
              <a:t>まだ不思議なこと</a:t>
            </a:r>
          </a:p>
        </p:txBody>
      </p:sp>
      <p:sp>
        <p:nvSpPr>
          <p:cNvPr id="14" name="Oval 13"/>
          <p:cNvSpPr/>
          <p:nvPr/>
        </p:nvSpPr>
        <p:spPr>
          <a:xfrm>
            <a:off x="868680" y="4114800"/>
            <a:ext cx="457200" cy="457200"/>
          </a:xfrm>
          <a:prstGeom prst="ellipse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1463040" y="4754880"/>
            <a:ext cx="4389120" cy="18288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463040" y="4206240"/>
            <a:ext cx="438912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>
                <a:solidFill>
                  <a:srgbClr val="1A1A2E"/>
                </a:solidFill>
                <a:latin typeface="Yu Gothic UI"/>
              </a:rPr>
              <a:t>1年追いかけたい方向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9360" y="1097280"/>
            <a:ext cx="5212080" cy="4754880"/>
          </a:xfrm>
          <a:prstGeom prst="round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309360" y="1280160"/>
            <a:ext cx="521208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>
                <a:solidFill>
                  <a:srgbClr val="FFC857"/>
                </a:solidFill>
                <a:latin typeface="Yu Gothic UI"/>
              </a:rPr>
              <a:t>NEXT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9360" y="1737360"/>
            <a:ext cx="5212080" cy="7315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000" b="1">
                <a:solidFill>
                  <a:srgbClr val="FFFFFF"/>
                </a:solidFill>
                <a:latin typeface="Yu Gothic UI"/>
              </a:rPr>
              <a:t>第 2 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9360" y="2651760"/>
            <a:ext cx="5212080" cy="146304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sz="2200" b="1">
                <a:solidFill>
                  <a:srgbClr val="E36A5D"/>
                </a:solidFill>
                <a:latin typeface="Yu Gothic UI"/>
              </a:rPr>
              <a:t>1年間、追いかけてみたい</a:t>
            </a:r>
          </a:p>
          <a:p>
            <a:pPr algn="ctr">
              <a:lnSpc>
                <a:spcPct val="135000"/>
              </a:lnSpc>
            </a:pPr>
            <a:r>
              <a:rPr sz="2200" b="1">
                <a:solidFill>
                  <a:srgbClr val="E36A5D"/>
                </a:solidFill>
                <a:latin typeface="Yu Gothic UI"/>
              </a:rPr>
              <a:t>「問い」は、どれ？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3680" y="4480560"/>
            <a:ext cx="4663440" cy="3657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FFC857"/>
                </a:solidFill>
                <a:latin typeface="Yu Gothic UI"/>
              </a:rPr>
              <a:t>やること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83680" y="4846320"/>
            <a:ext cx="4663440" cy="5029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583680" y="4892040"/>
            <a:ext cx="4663440" cy="41148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1">
                <a:solidFill>
                  <a:srgbClr val="1A1A2E"/>
                </a:solidFill>
                <a:latin typeface="Yu Gothic UI"/>
              </a:rPr>
              <a:t>テーマ候補を3つ挙げる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83680" y="5440680"/>
            <a:ext cx="4663440" cy="5029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583680" y="5486400"/>
            <a:ext cx="4663440" cy="41148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1">
                <a:solidFill>
                  <a:srgbClr val="1A1A2E"/>
                </a:solidFill>
                <a:latin typeface="Yu Gothic UI"/>
              </a:rPr>
              <a:t>1つを自分のテーマに決める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46520"/>
            <a:ext cx="12191695" cy="18288"/>
          </a:xfrm>
          <a:prstGeom prst="rect">
            <a:avLst/>
          </a:prstGeom>
          <a:solidFill>
            <a:srgbClr val="FF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65760" y="6473952"/>
            <a:ext cx="54864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那覇市立天久小学校  6年 理科  RYUMA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6473952"/>
            <a:ext cx="64008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地球と私たちのくらし 第1時   |   10 / 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EF9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5720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008CA0"/>
                </a:solidFill>
                <a:latin typeface="Yu Gothic UI"/>
              </a:rPr>
              <a:t>① 6年理科の1年間 — 4つの領域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914400"/>
            <a:ext cx="10058400" cy="7315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1A1A2E"/>
                </a:solidFill>
                <a:latin typeface="Yu Gothic UI"/>
              </a:rPr>
              <a:t>どこから学ぶ？ まず全体の地図を見よう。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2011680"/>
            <a:ext cx="2514600" cy="2560320"/>
          </a:xfrm>
          <a:prstGeom prst="roundRect">
            <a:avLst/>
          </a:prstGeom>
          <a:solidFill>
            <a:srgbClr val="FFFFFF"/>
          </a:solidFill>
          <a:ln w="3175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822960" y="2011680"/>
            <a:ext cx="2514600" cy="64008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22960" y="2103120"/>
            <a:ext cx="25146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生命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" y="2834640"/>
            <a:ext cx="2240280" cy="1645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植物・動物・</a:t>
            </a:r>
          </a:p>
          <a:p>
            <a:pPr algn="ctr">
              <a:lnSpc>
                <a:spcPct val="14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わたしたちの体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66160" y="2011680"/>
            <a:ext cx="2514600" cy="2560320"/>
          </a:xfrm>
          <a:prstGeom prst="roundRect">
            <a:avLst/>
          </a:prstGeom>
          <a:solidFill>
            <a:srgbClr val="FFFFFF"/>
          </a:solidFill>
          <a:ln w="31750">
            <a:solidFill>
              <a:srgbClr val="003F5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3566160" y="2011680"/>
            <a:ext cx="2514600" cy="640080"/>
          </a:xfrm>
          <a:prstGeom prst="rect">
            <a:avLst/>
          </a:prstGeom>
          <a:solidFill>
            <a:srgbClr val="003F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566160" y="2103120"/>
            <a:ext cx="25146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地球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3320" y="2834640"/>
            <a:ext cx="2240280" cy="1645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大地・月と太陽・</a:t>
            </a:r>
          </a:p>
          <a:p>
            <a:pPr algn="ctr">
              <a:lnSpc>
                <a:spcPct val="14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地球環境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09360" y="2011680"/>
            <a:ext cx="2514600" cy="2560320"/>
          </a:xfrm>
          <a:prstGeom prst="roundRect">
            <a:avLst/>
          </a:prstGeom>
          <a:solidFill>
            <a:srgbClr val="FFFFFF"/>
          </a:solidFill>
          <a:ln w="31750">
            <a:solidFill>
              <a:srgbClr val="F7941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309360" y="2011680"/>
            <a:ext cx="2514600" cy="640080"/>
          </a:xfrm>
          <a:prstGeom prst="rect">
            <a:avLst/>
          </a:prstGeom>
          <a:solidFill>
            <a:srgbClr val="F79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309360" y="2103120"/>
            <a:ext cx="25146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エネルギー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6520" y="2834640"/>
            <a:ext cx="2240280" cy="1645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てこ・電気と</a:t>
            </a:r>
          </a:p>
          <a:p>
            <a:pPr algn="ctr">
              <a:lnSpc>
                <a:spcPct val="14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私たちのくらし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052560" y="2011680"/>
            <a:ext cx="2514600" cy="2560320"/>
          </a:xfrm>
          <a:prstGeom prst="roundRect">
            <a:avLst/>
          </a:prstGeom>
          <a:solidFill>
            <a:srgbClr val="FFFFFF"/>
          </a:solidFill>
          <a:ln w="31750">
            <a:solidFill>
              <a:srgbClr val="E36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9052560" y="2011680"/>
            <a:ext cx="2514600" cy="64008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052560" y="2103120"/>
            <a:ext cx="25146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粒子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89720" y="2834640"/>
            <a:ext cx="2240280" cy="1645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ものの燃え方・</a:t>
            </a:r>
          </a:p>
          <a:p>
            <a:pPr algn="ctr">
              <a:lnSpc>
                <a:spcPct val="14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水よう液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2960" y="4937760"/>
            <a:ext cx="10515600" cy="1097280"/>
          </a:xfrm>
          <a:prstGeom prst="round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97280" y="5074920"/>
            <a:ext cx="10149840" cy="86868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1">
                <a:solidFill>
                  <a:srgbClr val="FFC857"/>
                </a:solidFill>
                <a:latin typeface="Yu Gothic UI"/>
              </a:rPr>
              <a:t>今日は「地球」領域のスタート。</a:t>
            </a:r>
          </a:p>
          <a:p>
            <a:pPr algn="l">
              <a:lnSpc>
                <a:spcPct val="130000"/>
              </a:lnSpc>
            </a:pPr>
            <a:r>
              <a:rPr sz="1800" b="1">
                <a:solidFill>
                  <a:srgbClr val="FFC857"/>
                </a:solidFill>
                <a:latin typeface="Yu Gothic UI"/>
              </a:rPr>
              <a:t>1年の探究テーマを、自分で立てる日。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446520"/>
            <a:ext cx="12191695" cy="18288"/>
          </a:xfrm>
          <a:prstGeom prst="rect">
            <a:avLst/>
          </a:prstGeom>
          <a:solidFill>
            <a:srgbClr val="FF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65760" y="6473952"/>
            <a:ext cx="54864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那覇市立天久小学校  6年 理科  RYUMA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6473952"/>
            <a:ext cx="64008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地球と私たちのくらし 第1時   |   2 / 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EF9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5720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E36A5D"/>
                </a:solidFill>
                <a:latin typeface="Yu Gothic UI"/>
              </a:rPr>
              <a:t>② 今日のめあて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097280"/>
            <a:ext cx="10515600" cy="201168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E36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7280" y="1371600"/>
            <a:ext cx="10058400" cy="146304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3000" b="1">
                <a:solidFill>
                  <a:srgbClr val="1A1A2E"/>
                </a:solidFill>
                <a:latin typeface="Yu Gothic UI"/>
              </a:rPr>
              <a:t>沖縄の自然で「今、起きていること」を見て、</a:t>
            </a:r>
          </a:p>
          <a:p>
            <a:pPr algn="l">
              <a:lnSpc>
                <a:spcPct val="135000"/>
              </a:lnSpc>
            </a:pPr>
            <a:r>
              <a:rPr sz="3000" b="1">
                <a:solidFill>
                  <a:srgbClr val="1A1A2E"/>
                </a:solidFill>
                <a:latin typeface="Yu Gothic UI"/>
              </a:rPr>
              <a:t>心がゆれた問いを集めよう。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3474720"/>
            <a:ext cx="10058400" cy="3657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>
                <a:solidFill>
                  <a:srgbClr val="E36A5D"/>
                </a:solidFill>
                <a:latin typeface="Yu Gothic UI"/>
              </a:rPr>
              <a:t>キーワード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" y="3886200"/>
            <a:ext cx="3566160" cy="118872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" y="4069080"/>
            <a:ext cx="3566160" cy="8229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1">
                <a:solidFill>
                  <a:srgbClr val="008CA0"/>
                </a:solidFill>
                <a:latin typeface="Yu Gothic UI"/>
              </a:rPr>
              <a:t>見る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3886200"/>
            <a:ext cx="3566160" cy="118872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72000" y="4069080"/>
            <a:ext cx="3566160" cy="8229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1">
                <a:solidFill>
                  <a:srgbClr val="008CA0"/>
                </a:solidFill>
                <a:latin typeface="Yu Gothic UI"/>
              </a:rPr>
              <a:t>感じる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21040" y="3886200"/>
            <a:ext cx="3566160" cy="118872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321040" y="4069080"/>
            <a:ext cx="3566160" cy="8229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400" b="1">
                <a:solidFill>
                  <a:srgbClr val="008CA0"/>
                </a:solidFill>
                <a:latin typeface="Yu Gothic UI"/>
              </a:rPr>
              <a:t>問う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960" y="539496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0">
                <a:solidFill>
                  <a:srgbClr val="646478"/>
                </a:solidFill>
                <a:latin typeface="Yu Gothic UI"/>
              </a:rPr>
              <a:t>※「答え」より「問い」を先に持とう。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46520"/>
            <a:ext cx="12191695" cy="18288"/>
          </a:xfrm>
          <a:prstGeom prst="rect">
            <a:avLst/>
          </a:prstGeom>
          <a:solidFill>
            <a:srgbClr val="FF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65760" y="6473952"/>
            <a:ext cx="54864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那覇市立天久小学校  6年 理科  RYUMA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6473952"/>
            <a:ext cx="64008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地球と私たちのくらし 第1時   |   3 / 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EF9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5720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008CA0"/>
                </a:solidFill>
                <a:latin typeface="Yu Gothic UI"/>
              </a:rPr>
              <a:t>③ 沖縄のしぜん — みんなの宝物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" y="1097280"/>
            <a:ext cx="3566160" cy="484632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coral_re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325880"/>
            <a:ext cx="3200400" cy="2194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" y="3611880"/>
            <a:ext cx="3566160" cy="54864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008CA0"/>
                </a:solidFill>
                <a:latin typeface="Yu Gothic UI"/>
              </a:rPr>
              <a:t>サンゴ礁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" y="4160520"/>
            <a:ext cx="3017520" cy="1645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世界有数の多様性</a:t>
            </a:r>
          </a:p>
          <a:p>
            <a:pPr algn="ctr">
              <a:lnSpc>
                <a:spcPct val="15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魚・えび・貝…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17720" y="1097280"/>
            <a:ext cx="3566160" cy="484632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sea_tur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25880"/>
            <a:ext cx="3200400" cy="2194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7720" y="3611880"/>
            <a:ext cx="3566160" cy="54864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008CA0"/>
                </a:solidFill>
                <a:latin typeface="Yu Gothic UI"/>
              </a:rPr>
              <a:t>海の生きもの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2040" y="4160520"/>
            <a:ext cx="3017520" cy="1645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ウミガメ・魚たち</a:t>
            </a:r>
          </a:p>
          <a:p>
            <a:pPr algn="ctr">
              <a:lnSpc>
                <a:spcPct val="15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海が家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12480" y="1097280"/>
            <a:ext cx="3566160" cy="484632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okinawa_mu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0" y="1325880"/>
            <a:ext cx="3200400" cy="2194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2480" y="3611880"/>
            <a:ext cx="3566160" cy="54864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008CA0"/>
                </a:solidFill>
                <a:latin typeface="Yu Gothic UI"/>
              </a:rPr>
              <a:t>沖縄の文化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0" y="4160520"/>
            <a:ext cx="3017520" cy="1645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ムーチーなど</a:t>
            </a:r>
          </a:p>
          <a:p>
            <a:pPr algn="ctr">
              <a:lnSpc>
                <a:spcPct val="150000"/>
              </a:lnSpc>
            </a:pPr>
            <a:r>
              <a:rPr sz="1400" b="0">
                <a:solidFill>
                  <a:srgbClr val="1A1A2E"/>
                </a:solidFill>
                <a:latin typeface="Yu Gothic UI"/>
              </a:rPr>
              <a:t>自然と結びつく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46520"/>
            <a:ext cx="12191695" cy="18288"/>
          </a:xfrm>
          <a:prstGeom prst="rect">
            <a:avLst/>
          </a:prstGeom>
          <a:solidFill>
            <a:srgbClr val="FF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365760" y="6473952"/>
            <a:ext cx="54864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那覇市立天久小学校  6年 理科  RYUMA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6473952"/>
            <a:ext cx="64008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地球と私たちのくらし 第1時   |   4 / 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3F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45720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F3E5C3"/>
                </a:solidFill>
                <a:latin typeface="Yu Gothic UI"/>
              </a:rPr>
              <a:t>④ 映像タイム ①  サンゴの白化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914400"/>
            <a:ext cx="10058400" cy="9144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4000" b="1">
                <a:solidFill>
                  <a:srgbClr val="FFFFFF"/>
                </a:solidFill>
                <a:latin typeface="Yu Gothic UI"/>
              </a:rPr>
              <a:t>なぜ、白くなるの？</a:t>
            </a:r>
          </a:p>
        </p:txBody>
      </p:sp>
      <p:pic>
        <p:nvPicPr>
          <p:cNvPr id="5" name="Picture 4" descr="coral_bl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11680"/>
            <a:ext cx="621792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" y="2011680"/>
            <a:ext cx="6217920" cy="3657600"/>
          </a:xfrm>
          <a:prstGeom prst="rect">
            <a:avLst/>
          </a:prstGeom>
          <a:noFill/>
          <a:ln w="19050">
            <a:solidFill>
              <a:srgbClr val="F3E5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7223760" y="2011680"/>
            <a:ext cx="4206240" cy="12344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7223760" y="2011680"/>
            <a:ext cx="137160" cy="123444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498079" y="2121408"/>
            <a:ext cx="3840480" cy="3657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>
                <a:solidFill>
                  <a:srgbClr val="E36A5D"/>
                </a:solidFill>
                <a:latin typeface="Yu Gothic UI"/>
              </a:rPr>
              <a:t>見えたこと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079" y="2468880"/>
            <a:ext cx="3840480" cy="7315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色・形・生き物が</a:t>
            </a:r>
          </a:p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どう変わった？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23760" y="3337560"/>
            <a:ext cx="4206240" cy="12344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7223760" y="3337560"/>
            <a:ext cx="137160" cy="123444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498079" y="3447288"/>
            <a:ext cx="3840480" cy="3657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>
                <a:solidFill>
                  <a:srgbClr val="E36A5D"/>
                </a:solidFill>
                <a:latin typeface="Yu Gothic UI"/>
              </a:rPr>
              <a:t>感じたこと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8079" y="3794760"/>
            <a:ext cx="3840480" cy="7315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胸がざわついた瞬間は</a:t>
            </a:r>
          </a:p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どこ？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23760" y="4663440"/>
            <a:ext cx="4206240" cy="12344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7223760" y="4663440"/>
            <a:ext cx="137160" cy="123444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498079" y="4773168"/>
            <a:ext cx="3840480" cy="3657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>
                <a:solidFill>
                  <a:srgbClr val="E36A5D"/>
                </a:solidFill>
                <a:latin typeface="Yu Gothic UI"/>
              </a:rPr>
              <a:t>問いたいこと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8079" y="5120640"/>
            <a:ext cx="3840480" cy="7315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「なぜ？」「どうして？」を</a:t>
            </a:r>
          </a:p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3つ以上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20" y="6035040"/>
            <a:ext cx="10698480" cy="3657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>
                <a:solidFill>
                  <a:srgbClr val="F3E5C3"/>
                </a:solidFill>
                <a:latin typeface="Yu Gothic UI"/>
              </a:rPr>
              <a:t>観ながらメモ → 観終わったらグループで共有（3分）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EF9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5720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E36A5D"/>
                </a:solidFill>
                <a:latin typeface="Yu Gothic UI"/>
              </a:rPr>
              <a:t>⑤ 映像タイム ②  海のごみ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914400"/>
            <a:ext cx="10058400" cy="9144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1">
                <a:solidFill>
                  <a:srgbClr val="1A1A2E"/>
                </a:solidFill>
                <a:latin typeface="Yu Gothic UI"/>
              </a:rPr>
              <a:t>プラスチックは、どこへ行く？</a:t>
            </a:r>
          </a:p>
        </p:txBody>
      </p:sp>
      <p:pic>
        <p:nvPicPr>
          <p:cNvPr id="6" name="Picture 5" descr="ocean_plas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103120"/>
            <a:ext cx="54864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2960" y="2103120"/>
            <a:ext cx="5486400" cy="3657600"/>
          </a:xfrm>
          <a:prstGeom prst="rect">
            <a:avLst/>
          </a:prstGeom>
          <a:noFill/>
          <a:ln w="25400">
            <a:solidFill>
              <a:srgbClr val="E36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583680" y="2103120"/>
            <a:ext cx="4846320" cy="365760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E36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583680" y="2103120"/>
            <a:ext cx="4846320" cy="50292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583680" y="2194560"/>
            <a:ext cx="4846320" cy="3657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>
                <a:solidFill>
                  <a:srgbClr val="FFFFFF"/>
                </a:solidFill>
                <a:latin typeface="Yu Gothic UI"/>
              </a:rPr>
              <a:t>知っておきたい数字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6560" y="2788920"/>
            <a:ext cx="1645920" cy="8229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>
                <a:solidFill>
                  <a:srgbClr val="E36A5D"/>
                </a:solidFill>
                <a:latin typeface="Yu Gothic UI"/>
              </a:rPr>
              <a:t>年 約800万t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3920" y="2788920"/>
            <a:ext cx="2926080" cy="9144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世界中の海へ</a:t>
            </a:r>
          </a:p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流れ込むプラごみ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6560" y="3721608"/>
            <a:ext cx="1645920" cy="8229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>
                <a:solidFill>
                  <a:srgbClr val="E36A5D"/>
                </a:solidFill>
                <a:latin typeface="Yu Gothic UI"/>
              </a:rPr>
              <a:t>2050年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3920" y="3721608"/>
            <a:ext cx="2926080" cy="9144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魚より多くなる</a:t>
            </a:r>
          </a:p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予測もある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6560" y="4654296"/>
            <a:ext cx="1645920" cy="8229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600" b="1">
                <a:solidFill>
                  <a:srgbClr val="E36A5D"/>
                </a:solidFill>
                <a:latin typeface="Yu Gothic UI"/>
              </a:rPr>
              <a:t>沖縄の砂浜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3920" y="4654296"/>
            <a:ext cx="2926080" cy="9144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1m² に数百個の</a:t>
            </a:r>
          </a:p>
          <a:p>
            <a:pPr algn="l">
              <a:lnSpc>
                <a:spcPct val="130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マイクロプラ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46520"/>
            <a:ext cx="12191695" cy="18288"/>
          </a:xfrm>
          <a:prstGeom prst="rect">
            <a:avLst/>
          </a:prstGeom>
          <a:solidFill>
            <a:srgbClr val="FF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365760" y="6473952"/>
            <a:ext cx="54864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那覇市立天久小学校  6年 理科  RYUMA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6473952"/>
            <a:ext cx="64008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地球と私たちのくらし 第1時   |   6 / 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EF9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5720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008CA0"/>
                </a:solidFill>
                <a:latin typeface="Yu Gothic UI"/>
              </a:rPr>
              <a:t>⑥ 生きものは、どう感じる？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914400"/>
            <a:ext cx="10058400" cy="9144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800" b="1">
                <a:solidFill>
                  <a:srgbClr val="1A1A2E"/>
                </a:solidFill>
                <a:latin typeface="Yu Gothic UI"/>
              </a:rPr>
              <a:t>ウミガメの目線で、海を見てみよう。</a:t>
            </a:r>
          </a:p>
        </p:txBody>
      </p:sp>
      <p:pic>
        <p:nvPicPr>
          <p:cNvPr id="6" name="Picture 5" descr="sea_tur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103120"/>
            <a:ext cx="68580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2960" y="2103120"/>
            <a:ext cx="6858000" cy="3657600"/>
          </a:xfrm>
          <a:prstGeom prst="rect">
            <a:avLst/>
          </a:prstGeom>
          <a:noFill/>
          <a:ln w="1905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7955279" y="2286000"/>
            <a:ext cx="3657600" cy="3291840"/>
          </a:xfrm>
          <a:prstGeom prst="round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8229600" y="2514600"/>
            <a:ext cx="3200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500" b="1">
                <a:solidFill>
                  <a:srgbClr val="FFC857"/>
                </a:solidFill>
                <a:latin typeface="Yu Gothic UI"/>
              </a:rPr>
              <a:t>もし自分がウミガメだったら…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3017520"/>
            <a:ext cx="3200400" cy="2743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0">
                <a:solidFill>
                  <a:srgbClr val="FFFFFF"/>
                </a:solidFill>
                <a:latin typeface="Yu Gothic UI"/>
              </a:rPr>
              <a:t>・クラゲに似た</a:t>
            </a:r>
          </a:p>
          <a:p>
            <a:pPr algn="l">
              <a:lnSpc>
                <a:spcPct val="140000"/>
              </a:lnSpc>
            </a:pPr>
            <a:r>
              <a:rPr sz="1300" b="0">
                <a:solidFill>
                  <a:srgbClr val="FFFFFF"/>
                </a:solidFill>
                <a:latin typeface="Yu Gothic UI"/>
              </a:rPr>
              <a:t>  ふくろが浮いていた</a:t>
            </a:r>
          </a:p>
          <a:p>
            <a:pPr algn="l">
              <a:lnSpc>
                <a:spcPct val="140000"/>
              </a:lnSpc>
            </a:pPr>
            <a:r>
              <a:rPr sz="1300" b="0">
                <a:solidFill>
                  <a:srgbClr val="FFFFFF"/>
                </a:solidFill>
                <a:latin typeface="Yu Gothic UI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1300" b="0">
                <a:solidFill>
                  <a:srgbClr val="FFFFFF"/>
                </a:solidFill>
                <a:latin typeface="Yu Gothic UI"/>
              </a:rPr>
              <a:t>・岩のすきまが</a:t>
            </a:r>
          </a:p>
          <a:p>
            <a:pPr algn="l">
              <a:lnSpc>
                <a:spcPct val="140000"/>
              </a:lnSpc>
            </a:pPr>
            <a:r>
              <a:rPr sz="1300" b="0">
                <a:solidFill>
                  <a:srgbClr val="FFFFFF"/>
                </a:solidFill>
                <a:latin typeface="Yu Gothic UI"/>
              </a:rPr>
              <a:t>  ごみで埋まっていた</a:t>
            </a:r>
          </a:p>
          <a:p>
            <a:pPr algn="l">
              <a:lnSpc>
                <a:spcPct val="140000"/>
              </a:lnSpc>
            </a:pPr>
            <a:r>
              <a:rPr sz="1300" b="0">
                <a:solidFill>
                  <a:srgbClr val="FFFFFF"/>
                </a:solidFill>
                <a:latin typeface="Yu Gothic UI"/>
              </a:rPr>
              <a:t/>
            </a:r>
          </a:p>
          <a:p>
            <a:pPr algn="l">
              <a:lnSpc>
                <a:spcPct val="140000"/>
              </a:lnSpc>
            </a:pPr>
            <a:r>
              <a:rPr sz="1300" b="0">
                <a:solidFill>
                  <a:srgbClr val="FFFFFF"/>
                </a:solidFill>
                <a:latin typeface="Yu Gothic UI"/>
              </a:rPr>
              <a:t>→ どんな気持ち？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46520"/>
            <a:ext cx="12191695" cy="18288"/>
          </a:xfrm>
          <a:prstGeom prst="rect">
            <a:avLst/>
          </a:prstGeom>
          <a:solidFill>
            <a:srgbClr val="FF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65760" y="6473952"/>
            <a:ext cx="54864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那覇市立天久小学校  6年 理科  RYUMA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6473952"/>
            <a:ext cx="64008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地球と私たちのくらし 第1時   |   7 / 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EF9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5720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E36A5D"/>
                </a:solidFill>
                <a:latin typeface="Yu Gothic UI"/>
              </a:rPr>
              <a:t>⑦ 問いを出すタイム（10分）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914400"/>
            <a:ext cx="10058400" cy="8229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>
                <a:solidFill>
                  <a:srgbClr val="1A1A2E"/>
                </a:solidFill>
                <a:latin typeface="Yu Gothic UI"/>
              </a:rPr>
              <a:t>今日見たものから、「なぜ？」を付せんに書きまくろう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1920240"/>
            <a:ext cx="5394960" cy="109728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E36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274320" y="1371600"/>
            <a:ext cx="1463040" cy="1463040"/>
          </a:xfrm>
          <a:prstGeom prst="ellipse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05840" y="2148840"/>
            <a:ext cx="731520" cy="64008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0240" y="2103120"/>
            <a:ext cx="420624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>
                <a:solidFill>
                  <a:srgbClr val="E36A5D"/>
                </a:solidFill>
                <a:latin typeface="Yu Gothic UI"/>
              </a:rPr>
              <a:t>質より量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0240" y="2487168"/>
            <a:ext cx="4206240" cy="502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1人10枚を目指す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00800" y="1920240"/>
            <a:ext cx="5394960" cy="109728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E36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Oval 11"/>
          <p:cNvSpPr/>
          <p:nvPr/>
        </p:nvSpPr>
        <p:spPr>
          <a:xfrm>
            <a:off x="5852160" y="1371600"/>
            <a:ext cx="1463040" cy="1463040"/>
          </a:xfrm>
          <a:prstGeom prst="ellipse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583680" y="2148840"/>
            <a:ext cx="731520" cy="64008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8080" y="2103120"/>
            <a:ext cx="420624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>
                <a:solidFill>
                  <a:srgbClr val="E36A5D"/>
                </a:solidFill>
                <a:latin typeface="Yu Gothic UI"/>
              </a:rPr>
              <a:t>1枚1問い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8080" y="2487168"/>
            <a:ext cx="4206240" cy="502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短い言葉で OK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960" y="3200400"/>
            <a:ext cx="5394960" cy="109728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E36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Oval 16"/>
          <p:cNvSpPr/>
          <p:nvPr/>
        </p:nvSpPr>
        <p:spPr>
          <a:xfrm>
            <a:off x="274320" y="2651760"/>
            <a:ext cx="1463040" cy="1463040"/>
          </a:xfrm>
          <a:prstGeom prst="ellipse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05840" y="3429000"/>
            <a:ext cx="731520" cy="64008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0240" y="3383280"/>
            <a:ext cx="420624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>
                <a:solidFill>
                  <a:srgbClr val="E36A5D"/>
                </a:solidFill>
                <a:latin typeface="Yu Gothic UI"/>
              </a:rPr>
              <a:t>否定しない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0240" y="3767328"/>
            <a:ext cx="4206240" cy="502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友だちの問いは全部宝物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00800" y="3200400"/>
            <a:ext cx="5394960" cy="109728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E36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5852160" y="2651760"/>
            <a:ext cx="1463040" cy="1463040"/>
          </a:xfrm>
          <a:prstGeom prst="ellipse">
            <a:avLst/>
          </a:prstGeom>
          <a:solidFill>
            <a:srgbClr val="E36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6583680" y="3429000"/>
            <a:ext cx="731520" cy="64008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98080" y="3383280"/>
            <a:ext cx="420624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>
                <a:solidFill>
                  <a:srgbClr val="E36A5D"/>
                </a:solidFill>
                <a:latin typeface="Yu Gothic UI"/>
              </a:rPr>
              <a:t>ジャンル自由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8080" y="3767328"/>
            <a:ext cx="4206240" cy="50292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サンゴ・ごみ・森・空気…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22960" y="4754880"/>
            <a:ext cx="10515600" cy="1188720"/>
          </a:xfrm>
          <a:prstGeom prst="round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1097280" y="4937760"/>
            <a:ext cx="10149840" cy="9144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500" b="0">
                <a:solidFill>
                  <a:srgbClr val="FFC857"/>
                </a:solidFill>
                <a:latin typeface="Yu Gothic UI"/>
              </a:rPr>
              <a:t>例：なぜサンゴは白くなる？  / プラスチックはどこで生まれる？</a:t>
            </a:r>
          </a:p>
          <a:p>
            <a:pPr algn="l">
              <a:lnSpc>
                <a:spcPct val="150000"/>
              </a:lnSpc>
            </a:pPr>
            <a:r>
              <a:rPr sz="1500" b="0">
                <a:solidFill>
                  <a:srgbClr val="FFC857"/>
                </a:solidFill>
                <a:latin typeface="Yu Gothic UI"/>
              </a:rPr>
              <a:t>  / やんばるで絶滅しそうな動物は？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6446520"/>
            <a:ext cx="12191695" cy="18288"/>
          </a:xfrm>
          <a:prstGeom prst="rect">
            <a:avLst/>
          </a:prstGeom>
          <a:solidFill>
            <a:srgbClr val="FF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65760" y="6473952"/>
            <a:ext cx="54864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那覇市立天久小学校  6年 理科  RYUMA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0" y="6473952"/>
            <a:ext cx="64008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地球と私たちのくらし 第1時   |   8 / 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EF9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457200"/>
            <a:ext cx="100584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008CA0"/>
                </a:solidFill>
                <a:latin typeface="Yu Gothic UI"/>
              </a:rPr>
              <a:t>⑧ 班で共有（7分）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914400"/>
            <a:ext cx="10058400" cy="82296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>
                <a:solidFill>
                  <a:srgbClr val="1A1A2E"/>
                </a:solidFill>
                <a:latin typeface="Yu Gothic UI"/>
              </a:rPr>
              <a:t>付せんを模造紙に貼って、似た問いを近くに集めよう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" y="1920240"/>
            <a:ext cx="10515600" cy="82296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822960" y="1920240"/>
            <a:ext cx="822960" cy="82296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822960" y="2103120"/>
            <a:ext cx="82296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2057400"/>
            <a:ext cx="27432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>
                <a:solidFill>
                  <a:srgbClr val="008CA0"/>
                </a:solidFill>
                <a:latin typeface="Yu Gothic UI"/>
              </a:rPr>
              <a:t>全部貼る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4880" y="2103120"/>
            <a:ext cx="64008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順番は気にしない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960" y="2834640"/>
            <a:ext cx="10515600" cy="82296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822960" y="2834640"/>
            <a:ext cx="822960" cy="82296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22960" y="3017520"/>
            <a:ext cx="82296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2971800"/>
            <a:ext cx="27432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>
                <a:solidFill>
                  <a:srgbClr val="008CA0"/>
                </a:solidFill>
                <a:latin typeface="Yu Gothic UI"/>
              </a:rPr>
              <a:t>似たものを集める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4880" y="3017520"/>
            <a:ext cx="64008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サンゴ系／ごみ系／森系… 自然にグループが生まれる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960" y="3749040"/>
            <a:ext cx="10515600" cy="82296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822960" y="3749040"/>
            <a:ext cx="822960" cy="82296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822960" y="3931920"/>
            <a:ext cx="82296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886200"/>
            <a:ext cx="27432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>
                <a:solidFill>
                  <a:srgbClr val="008CA0"/>
                </a:solidFill>
                <a:latin typeface="Yu Gothic UI"/>
              </a:rPr>
              <a:t>グループに名前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4880" y="3931920"/>
            <a:ext cx="64008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「白くなる謎」「見えないごみ」など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2960" y="4663440"/>
            <a:ext cx="10515600" cy="82296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008C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22960" y="4663440"/>
            <a:ext cx="822960" cy="822960"/>
          </a:xfrm>
          <a:prstGeom prst="rect">
            <a:avLst/>
          </a:prstGeom>
          <a:solidFill>
            <a:srgbClr val="008C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22960" y="4846320"/>
            <a:ext cx="82296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Yu Gothic UI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4800600"/>
            <a:ext cx="27432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700" b="1">
                <a:solidFill>
                  <a:srgbClr val="008CA0"/>
                </a:solidFill>
                <a:latin typeface="Yu Gothic UI"/>
              </a:rPr>
              <a:t>気になる3つに☆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4880" y="4846320"/>
            <a:ext cx="6400800" cy="457200"/>
          </a:xfrm>
          <a:prstGeom prst="rect">
            <a:avLst/>
          </a:prstGeom>
          <a:noFill/>
        </p:spPr>
        <p:txBody>
          <a:bodyPr wrap="square" lIns="45720" rIns="45720" tIns="27432" bIns="27432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>
                <a:solidFill>
                  <a:srgbClr val="1A1A2E"/>
                </a:solidFill>
                <a:latin typeface="Yu Gothic UI"/>
              </a:rPr>
              <a:t>自分が1年追いかけたいもの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6446520"/>
            <a:ext cx="12191695" cy="18288"/>
          </a:xfrm>
          <a:prstGeom prst="rect">
            <a:avLst/>
          </a:prstGeom>
          <a:solidFill>
            <a:srgbClr val="FFC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65760" y="6473952"/>
            <a:ext cx="54864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那覇市立天久小学校  6年 理科  RYUMA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0" y="6473952"/>
            <a:ext cx="6400800" cy="320040"/>
          </a:xfrm>
          <a:prstGeom prst="rect">
            <a:avLst/>
          </a:prstGeom>
          <a:noFill/>
        </p:spPr>
        <p:txBody>
          <a:bodyPr wrap="square" lIns="45720" rIns="45720" tIns="27432" bIns="27432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1000" b="0">
                <a:solidFill>
                  <a:srgbClr val="646478"/>
                </a:solidFill>
                <a:latin typeface="Yu Gothic UI"/>
              </a:rPr>
              <a:t>地球と私たちのくらし 第1時   |   9 / 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