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Relationship Id="rId3" Type="http://schemas.openxmlformats.org/officeDocument/2006/relationships/image" Target="../media/image2.jpg"/><Relationship Id="rId4" Type="http://schemas.openxmlformats.org/officeDocument/2006/relationships/image" Target="../media/image6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fire_simp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4603972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68580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685800" y="502920"/>
            <a:ext cx="822960" cy="822960"/>
          </a:xfrm>
          <a:prstGeom prst="ellipse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804672" y="484632"/>
            <a:ext cx="585216" cy="585216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32688" y="521208"/>
            <a:ext cx="329184" cy="329184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737360" y="502920"/>
            <a:ext cx="73152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FFC857"/>
                </a:solidFill>
                <a:latin typeface="Yu Gothic UI"/>
              </a:rPr>
              <a:t>2026年4月15日(水) 2時間目 ／ 6年 ものの燃え方 第1時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828800"/>
            <a:ext cx="7315200" cy="12801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6200" b="1">
                <a:solidFill>
                  <a:srgbClr val="FFFFFF"/>
                </a:solidFill>
                <a:latin typeface="Yu Gothic UI"/>
              </a:rPr>
              <a:t>物が燃える</a:t>
            </a:r>
          </a:p>
          <a:p>
            <a:pPr algn="l">
              <a:lnSpc>
                <a:spcPct val="110000"/>
              </a:lnSpc>
            </a:pPr>
            <a:r>
              <a:rPr sz="6200" b="1">
                <a:solidFill>
                  <a:srgbClr val="FFFFFF"/>
                </a:solidFill>
                <a:latin typeface="Yu Gothic UI"/>
              </a:rPr>
              <a:t>って、何？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4297680"/>
            <a:ext cx="1371600" cy="73152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4434840"/>
            <a:ext cx="731520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>
                <a:solidFill>
                  <a:srgbClr val="FFC857"/>
                </a:solidFill>
                <a:latin typeface="Yu Gothic UI"/>
              </a:rPr>
              <a:t>ろうそくの炎を、</a:t>
            </a:r>
          </a:p>
          <a:p>
            <a:pPr algn="l">
              <a:lnSpc>
                <a:spcPct val="130000"/>
              </a:lnSpc>
            </a:pPr>
            <a:r>
              <a:rPr sz="2800" b="1">
                <a:solidFill>
                  <a:srgbClr val="FFC857"/>
                </a:solidFill>
                <a:latin typeface="Yu Gothic UI"/>
              </a:rPr>
              <a:t>じっくり観察しよう。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6035040"/>
            <a:ext cx="73152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FFFFFF"/>
                </a:solidFill>
                <a:latin typeface="Yu Gothic UI"/>
              </a:rPr>
              <a:t>那覇市立天久小学校  RYUMA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⑨ ふりかえり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9144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200" b="1">
                <a:solidFill>
                  <a:srgbClr val="1A1A2E"/>
                </a:solidFill>
                <a:latin typeface="Yu Gothic UI"/>
              </a:rPr>
              <a:t>今日、炎を見つけた「発見」と「疑問」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468880"/>
            <a:ext cx="5212080" cy="329184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2468880"/>
            <a:ext cx="5212080" cy="68580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468880"/>
            <a:ext cx="521208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発見したこと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337560"/>
            <a:ext cx="46634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646478"/>
                </a:solidFill>
                <a:latin typeface="Yu Gothic UI"/>
              </a:rPr>
              <a:t>実際に目で見てわかったこと（3つ）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97280" y="4297680"/>
            <a:ext cx="466344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097280" y="4800600"/>
            <a:ext cx="466344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097280" y="5303520"/>
            <a:ext cx="466344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309360" y="2468880"/>
            <a:ext cx="5212080" cy="329184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309360" y="2468880"/>
            <a:ext cx="5212080" cy="6858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09360" y="2468880"/>
            <a:ext cx="521208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まだ気になる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3337560"/>
            <a:ext cx="46634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646478"/>
                </a:solidFill>
                <a:latin typeface="Yu Gothic UI"/>
              </a:rPr>
              <a:t>次回たしかめたい疑問（1つ）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583680" y="4297680"/>
            <a:ext cx="466344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822960" y="5989320"/>
            <a:ext cx="10515600" cy="365760"/>
          </a:xfrm>
          <a:prstGeom prst="round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05840" y="5989320"/>
            <a:ext cx="10149840" cy="3657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>
                <a:solidFill>
                  <a:srgbClr val="1A1A2E"/>
                </a:solidFill>
                <a:latin typeface="Yu Gothic UI"/>
              </a:rPr>
              <a:t>★ 疑問が多い人ほど、理科が上手になります。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物が燃えるって何？   |   10 / 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① 前の時間を思い出そう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11887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200" b="1">
                <a:solidFill>
                  <a:srgbClr val="1A1A2E"/>
                </a:solidFill>
                <a:latin typeface="Yu Gothic UI"/>
              </a:rPr>
              <a:t>ろうそくマジック、おぼえてる？</a:t>
            </a:r>
          </a:p>
        </p:txBody>
      </p:sp>
      <p:pic>
        <p:nvPicPr>
          <p:cNvPr id="6" name="Picture 5" descr="candle_on_sta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2560320"/>
            <a:ext cx="2429963" cy="365760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3840480" y="2560320"/>
            <a:ext cx="7863840" cy="10515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3886200" y="2720340"/>
            <a:ext cx="731520" cy="73152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886200" y="2560320"/>
            <a:ext cx="731520" cy="10515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Q.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46320" y="2560320"/>
            <a:ext cx="6675120" cy="10515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集気びんをかぶせたら、炎はどうなった？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840480" y="3794760"/>
            <a:ext cx="7863840" cy="10515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886200" y="3954780"/>
            <a:ext cx="731520" cy="73152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886200" y="3794760"/>
            <a:ext cx="731520" cy="10515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A.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46320" y="3794760"/>
            <a:ext cx="6675120" cy="10515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しばらくして… 炎が小さくなって → 消えた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840480" y="5029200"/>
            <a:ext cx="7863840" cy="10515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3886200" y="5189220"/>
            <a:ext cx="731520" cy="731520"/>
          </a:xfrm>
          <a:prstGeom prst="ellipse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886200" y="5029200"/>
            <a:ext cx="731520" cy="10515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？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46320" y="5029200"/>
            <a:ext cx="6675120" cy="10515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なぜ消えたんだろう？今日から確かめていきます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物が燃えるって何？   |   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② 今日のめあて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188720"/>
            <a:ext cx="10515600" cy="2286000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1371600"/>
            <a:ext cx="9784080" cy="2011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5000"/>
              </a:lnSpc>
            </a:pPr>
            <a:r>
              <a:rPr sz="3600" b="1">
                <a:solidFill>
                  <a:srgbClr val="1A1A2E"/>
                </a:solidFill>
                <a:latin typeface="Yu Gothic UI"/>
              </a:rPr>
              <a:t>ろうそくの炎をじっくり観察して、</a:t>
            </a:r>
          </a:p>
          <a:p>
            <a:pPr algn="l">
              <a:lnSpc>
                <a:spcPct val="135000"/>
              </a:lnSpc>
            </a:pPr>
            <a:r>
              <a:rPr sz="3600" b="1">
                <a:solidFill>
                  <a:srgbClr val="1A1A2E"/>
                </a:solidFill>
                <a:latin typeface="Yu Gothic UI"/>
              </a:rPr>
              <a:t>「燃えるとは何か」の手がかりを見つけよう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3931920"/>
            <a:ext cx="2377440" cy="1005840"/>
          </a:xfrm>
          <a:prstGeom prst="round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3931920"/>
            <a:ext cx="237744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観察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20440" y="3931920"/>
            <a:ext cx="2377440" cy="1005840"/>
          </a:xfrm>
          <a:prstGeom prst="round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20440" y="3931920"/>
            <a:ext cx="237744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気づき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3931920"/>
            <a:ext cx="2377440" cy="1005840"/>
          </a:xfrm>
          <a:prstGeom prst="round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17920" y="3931920"/>
            <a:ext cx="237744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疑問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915400" y="3931920"/>
            <a:ext cx="2377440" cy="1005840"/>
          </a:xfrm>
          <a:prstGeom prst="round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915400" y="3931920"/>
            <a:ext cx="237744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共有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5303520"/>
            <a:ext cx="105156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の4ステップで、炎のふしぎに近づきます。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物が燃えるって何？   |   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③ 観察のポイント（5分で作戦会議）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五感を使って、見える／見えない変化を書き出そう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920240"/>
            <a:ext cx="10515600" cy="6858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60120" y="1988820"/>
            <a:ext cx="548640" cy="54864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1920240"/>
            <a:ext cx="77724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>
                <a:solidFill>
                  <a:srgbClr val="FFFFFF"/>
                </a:solidFill>
                <a:latin typeface="Yu Gothic UI"/>
              </a:rPr>
              <a:t>見る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83080" y="1920240"/>
            <a:ext cx="292608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1A1A2E"/>
                </a:solidFill>
                <a:latin typeface="Yu Gothic UI"/>
              </a:rPr>
              <a:t>形・色・大きさ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1920240"/>
            <a:ext cx="640080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6478"/>
                </a:solidFill>
                <a:latin typeface="Yu Gothic UI"/>
              </a:rPr>
              <a:t>炎のどこが何色？真ん中と外で違う？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2743200"/>
            <a:ext cx="10515600" cy="6858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960120" y="2811780"/>
            <a:ext cx="548640" cy="54864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743200"/>
            <a:ext cx="77724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>
                <a:solidFill>
                  <a:srgbClr val="FFFFFF"/>
                </a:solidFill>
                <a:latin typeface="Yu Gothic UI"/>
              </a:rPr>
              <a:t>聞く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83080" y="2743200"/>
            <a:ext cx="292608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1A1A2E"/>
                </a:solidFill>
                <a:latin typeface="Yu Gothic UI"/>
              </a:rPr>
              <a:t>音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80" y="2743200"/>
            <a:ext cx="640080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6478"/>
                </a:solidFill>
                <a:latin typeface="Yu Gothic UI"/>
              </a:rPr>
              <a:t>パチパチ？シュー？無音？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" y="3566160"/>
            <a:ext cx="10515600" cy="6858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960120" y="3634740"/>
            <a:ext cx="548640" cy="54864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68680" y="3566160"/>
            <a:ext cx="77724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>
                <a:solidFill>
                  <a:srgbClr val="FFFFFF"/>
                </a:solidFill>
                <a:latin typeface="Yu Gothic UI"/>
              </a:rPr>
              <a:t>感じる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83080" y="3566160"/>
            <a:ext cx="292608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1A1A2E"/>
                </a:solidFill>
                <a:latin typeface="Yu Gothic UI"/>
              </a:rPr>
              <a:t>熱・温度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0" y="3566160"/>
            <a:ext cx="640080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6478"/>
                </a:solidFill>
                <a:latin typeface="Yu Gothic UI"/>
              </a:rPr>
              <a:t>手をかざして（近づけすぎ注意）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" y="4389120"/>
            <a:ext cx="10515600" cy="6858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960120" y="4457700"/>
            <a:ext cx="548640" cy="54864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68680" y="4389120"/>
            <a:ext cx="77724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>
                <a:solidFill>
                  <a:srgbClr val="FFFFFF"/>
                </a:solidFill>
                <a:latin typeface="Yu Gothic UI"/>
              </a:rPr>
              <a:t>かぐ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83080" y="4389120"/>
            <a:ext cx="292608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1A1A2E"/>
                </a:solidFill>
                <a:latin typeface="Yu Gothic UI"/>
              </a:rPr>
              <a:t>におい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54880" y="4389120"/>
            <a:ext cx="640080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6478"/>
                </a:solidFill>
                <a:latin typeface="Yu Gothic UI"/>
              </a:rPr>
              <a:t>甘い？焦げ？無臭？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22960" y="5212080"/>
            <a:ext cx="10515600" cy="6858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960120" y="5280660"/>
            <a:ext cx="548640" cy="54864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68680" y="5212080"/>
            <a:ext cx="77724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>
                <a:solidFill>
                  <a:srgbClr val="FFFFFF"/>
                </a:solidFill>
                <a:latin typeface="Yu Gothic UI"/>
              </a:rPr>
              <a:t>考える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783080" y="5212080"/>
            <a:ext cx="292608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1A1A2E"/>
                </a:solidFill>
                <a:latin typeface="Yu Gothic UI"/>
              </a:rPr>
              <a:t>時間変化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54880" y="5212080"/>
            <a:ext cx="6400800" cy="6858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6478"/>
                </a:solidFill>
                <a:latin typeface="Yu Gothic UI"/>
              </a:rPr>
              <a:t>1分前と今で何が違う？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物が燃えるって何？   |   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26948" y="489204"/>
            <a:ext cx="740664" cy="740664"/>
          </a:xfrm>
          <a:prstGeom prst="ellipse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33932" y="472744"/>
            <a:ext cx="526694" cy="526694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49147" y="505663"/>
            <a:ext cx="296265" cy="296265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737360" y="502920"/>
            <a:ext cx="91440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FFC857"/>
                </a:solidFill>
                <a:latin typeface="Yu Gothic UI"/>
              </a:rPr>
              <a:t>④ 観察タイム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60" y="960120"/>
            <a:ext cx="1005840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400" b="1">
                <a:solidFill>
                  <a:srgbClr val="FFFFFF"/>
                </a:solidFill>
                <a:latin typeface="Yu Gothic UI"/>
              </a:rPr>
              <a:t>15分間、じっくり観察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2377440"/>
            <a:ext cx="5486400" cy="3931920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22960" y="2377440"/>
            <a:ext cx="5486400" cy="64008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2377440"/>
            <a:ext cx="548640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安全ルール</a:t>
            </a:r>
          </a:p>
        </p:txBody>
      </p:sp>
      <p:sp>
        <p:nvSpPr>
          <p:cNvPr id="11" name="Oval 10"/>
          <p:cNvSpPr/>
          <p:nvPr/>
        </p:nvSpPr>
        <p:spPr>
          <a:xfrm>
            <a:off x="1051560" y="3291840"/>
            <a:ext cx="182880" cy="18288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325880" y="3200400"/>
            <a:ext cx="49377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髪・袖を必ず後ろでまとめる</a:t>
            </a:r>
          </a:p>
        </p:txBody>
      </p:sp>
      <p:sp>
        <p:nvSpPr>
          <p:cNvPr id="13" name="Oval 12"/>
          <p:cNvSpPr/>
          <p:nvPr/>
        </p:nvSpPr>
        <p:spPr>
          <a:xfrm>
            <a:off x="1051560" y="3794760"/>
            <a:ext cx="182880" cy="18288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325880" y="3703320"/>
            <a:ext cx="49377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顔は炎から30cm以上離す</a:t>
            </a:r>
          </a:p>
        </p:txBody>
      </p:sp>
      <p:sp>
        <p:nvSpPr>
          <p:cNvPr id="15" name="Oval 14"/>
          <p:cNvSpPr/>
          <p:nvPr/>
        </p:nvSpPr>
        <p:spPr>
          <a:xfrm>
            <a:off x="1051560" y="4297680"/>
            <a:ext cx="182880" cy="18288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325880" y="4206240"/>
            <a:ext cx="49377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マッチの持ち手は下向き</a:t>
            </a:r>
          </a:p>
        </p:txBody>
      </p:sp>
      <p:sp>
        <p:nvSpPr>
          <p:cNvPr id="17" name="Oval 16"/>
          <p:cNvSpPr/>
          <p:nvPr/>
        </p:nvSpPr>
        <p:spPr>
          <a:xfrm>
            <a:off x="1051560" y="4800600"/>
            <a:ext cx="182880" cy="18288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325880" y="4709160"/>
            <a:ext cx="49377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燃えさし入れに必ず戻す</a:t>
            </a:r>
          </a:p>
        </p:txBody>
      </p:sp>
      <p:sp>
        <p:nvSpPr>
          <p:cNvPr id="19" name="Oval 18"/>
          <p:cNvSpPr/>
          <p:nvPr/>
        </p:nvSpPr>
        <p:spPr>
          <a:xfrm>
            <a:off x="1051560" y="5303520"/>
            <a:ext cx="182880" cy="18288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325880" y="5212080"/>
            <a:ext cx="49377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気分が悪くなったらすぐ先生へ</a:t>
            </a:r>
          </a:p>
        </p:txBody>
      </p:sp>
      <p:pic>
        <p:nvPicPr>
          <p:cNvPr id="21" name="Picture 20" descr="candle_flam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0" y="2377440"/>
            <a:ext cx="5120640" cy="384048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6583680" y="2377440"/>
            <a:ext cx="5120640" cy="3840480"/>
          </a:xfrm>
          <a:prstGeom prst="rect">
            <a:avLst/>
          </a:prstGeom>
          <a:noFill/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6263640"/>
            <a:ext cx="5120640" cy="2743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100" b="0">
                <a:solidFill>
                  <a:srgbClr val="FFC857"/>
                </a:solidFill>
                <a:latin typeface="Yu Gothic UI"/>
              </a:rPr>
              <a:t>↑ こんなふうに、炎を真横から観察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物が燃えるって何？   |   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⑤ 炎には「3つの部分」がある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気づけたかな？炎の色は場所で違う</a:t>
            </a:r>
          </a:p>
        </p:txBody>
      </p:sp>
      <p:pic>
        <p:nvPicPr>
          <p:cNvPr id="6" name="Picture 5" descr="flam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737360"/>
            <a:ext cx="1811941" cy="438912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3657600" y="1828800"/>
            <a:ext cx="8046720" cy="11887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A1A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0" y="1828800"/>
            <a:ext cx="1645920" cy="118872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0" y="1828800"/>
            <a:ext cx="1645920" cy="11887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外炎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0" y="1920240"/>
            <a:ext cx="612648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1A1A2E"/>
                </a:solidFill>
                <a:latin typeface="Yu Gothic UI"/>
              </a:rPr>
              <a:t>もっとも高温（約1400℃）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2468880"/>
            <a:ext cx="6126480" cy="5029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6478"/>
                </a:solidFill>
                <a:latin typeface="Yu Gothic UI"/>
              </a:rPr>
              <a:t>無色〜青／酸素が十分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57600" y="3200400"/>
            <a:ext cx="8046720" cy="11887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657600" y="3200400"/>
            <a:ext cx="1645920" cy="118872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0" y="3200400"/>
            <a:ext cx="1645920" cy="11887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内炎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3291840"/>
            <a:ext cx="612648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1A1A2E"/>
                </a:solidFill>
                <a:latin typeface="Yu Gothic UI"/>
              </a:rPr>
              <a:t>明るい黄色／約1200℃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0" y="3840480"/>
            <a:ext cx="6126480" cy="5029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6478"/>
                </a:solidFill>
                <a:latin typeface="Yu Gothic UI"/>
              </a:rPr>
              <a:t>すすが光っている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657600" y="4572000"/>
            <a:ext cx="8046720" cy="11887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657600" y="4572000"/>
            <a:ext cx="1645920" cy="118872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0" y="4572000"/>
            <a:ext cx="1645920" cy="11887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炎心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0" y="4663440"/>
            <a:ext cx="612648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1A1A2E"/>
                </a:solidFill>
                <a:latin typeface="Yu Gothic UI"/>
              </a:rPr>
              <a:t>青白い／約1000℃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5212080"/>
            <a:ext cx="6126480" cy="5029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6478"/>
                </a:solidFill>
                <a:latin typeface="Yu Gothic UI"/>
              </a:rPr>
              <a:t>気化したろう（未燃）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物が燃えるって何？   |   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⑥ 燃える時、何が起きている？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371600"/>
            <a:ext cx="2606040" cy="49377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22960" y="1371600"/>
            <a:ext cx="2606040" cy="91440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1508760"/>
            <a:ext cx="6400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FFC857"/>
                </a:solidFill>
                <a:latin typeface="Yu Gothic UI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371600"/>
            <a:ext cx="26060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光</a:t>
            </a:r>
          </a:p>
        </p:txBody>
      </p:sp>
      <p:pic>
        <p:nvPicPr>
          <p:cNvPr id="9" name="Picture 8" descr="fire_clos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120" y="2423160"/>
            <a:ext cx="2331720" cy="219456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60120" y="4754880"/>
            <a:ext cx="2331720" cy="13716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明るい（内炎の黄色）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566160" y="1371600"/>
            <a:ext cx="2606040" cy="49377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66160" y="1371600"/>
            <a:ext cx="2606040" cy="9144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749040" y="1508760"/>
            <a:ext cx="6400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FFC857"/>
                </a:solidFill>
                <a:latin typeface="Yu Gothic UI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66160" y="1371600"/>
            <a:ext cx="26060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熱</a:t>
            </a:r>
          </a:p>
        </p:txBody>
      </p:sp>
      <p:pic>
        <p:nvPicPr>
          <p:cNvPr id="15" name="Picture 14" descr="candle_on_sta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3320" y="2423160"/>
            <a:ext cx="2331720" cy="219456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703320" y="4754880"/>
            <a:ext cx="2331720" cy="13716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あたたかい／熱い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309360" y="1371600"/>
            <a:ext cx="2606040" cy="49377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309360" y="1371600"/>
            <a:ext cx="2606040" cy="91440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92240" y="1508760"/>
            <a:ext cx="6400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FFC857"/>
                </a:solidFill>
                <a:latin typeface="Yu Gothic UI"/>
              </a:rPr>
              <a:t>03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9360" y="1371600"/>
            <a:ext cx="26060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煙・すす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46520" y="2423160"/>
            <a:ext cx="2331720" cy="2194560"/>
          </a:xfrm>
          <a:prstGeom prst="rect">
            <a:avLst/>
          </a:prstGeom>
          <a:solidFill>
            <a:srgbClr val="FEF9E7"/>
          </a:solidFill>
          <a:ln w="1270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37960" y="2651760"/>
            <a:ext cx="21488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8B1A1F"/>
                </a:solidFill>
                <a:latin typeface="Yu Gothic UI"/>
              </a:rPr>
              <a:t>観察ポイント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37960" y="3200400"/>
            <a:ext cx="2148840" cy="12801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5000"/>
              </a:lnSpc>
            </a:pPr>
            <a:r>
              <a:rPr sz="1500" b="0">
                <a:solidFill>
                  <a:srgbClr val="1A1A2E"/>
                </a:solidFill>
                <a:latin typeface="Yu Gothic UI"/>
              </a:rPr>
              <a:t>炎の先や</a:t>
            </a:r>
          </a:p>
          <a:p>
            <a:pPr algn="ctr">
              <a:lnSpc>
                <a:spcPct val="135000"/>
              </a:lnSpc>
            </a:pPr>
            <a:r>
              <a:rPr sz="1500" b="0">
                <a:solidFill>
                  <a:srgbClr val="1A1A2E"/>
                </a:solidFill>
                <a:latin typeface="Yu Gothic UI"/>
              </a:rPr>
              <a:t>白い皿の裏に</a:t>
            </a:r>
          </a:p>
          <a:p>
            <a:pPr algn="ctr">
              <a:lnSpc>
                <a:spcPct val="135000"/>
              </a:lnSpc>
            </a:pPr>
            <a:r>
              <a:rPr sz="1500" b="0">
                <a:solidFill>
                  <a:srgbClr val="1A1A2E"/>
                </a:solidFill>
                <a:latin typeface="Yu Gothic UI"/>
              </a:rPr>
              <a:t>黒くつく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4754880"/>
            <a:ext cx="2331720" cy="13716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黒い粉＝不完全燃焼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9052560" y="1371600"/>
            <a:ext cx="2606040" cy="49377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A1A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9052560" y="1371600"/>
            <a:ext cx="2606040" cy="9144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235440" y="1508760"/>
            <a:ext cx="6400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FFC857"/>
                </a:solidFill>
                <a:latin typeface="Yu Gothic UI"/>
              </a:rPr>
              <a:t>04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52560" y="1371600"/>
            <a:ext cx="26060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質量変化</a:t>
            </a:r>
          </a:p>
        </p:txBody>
      </p:sp>
      <p:pic>
        <p:nvPicPr>
          <p:cNvPr id="29" name="Picture 28" descr="candle_burnin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89720" y="2423160"/>
            <a:ext cx="2331720" cy="219456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9189720" y="4754880"/>
            <a:ext cx="2331720" cy="13716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ろうそくは短くなる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物が燃えるって何？   |   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⑦ 燃えるために必要なもの（予想）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600" b="1">
                <a:solidFill>
                  <a:srgbClr val="1A1A2E"/>
                </a:solidFill>
                <a:latin typeface="Yu Gothic UI"/>
              </a:rPr>
              <a:t>何があれば、物は燃える？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286000"/>
            <a:ext cx="4754880" cy="40233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A1A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2286000"/>
            <a:ext cx="4754880" cy="64008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286000"/>
            <a:ext cx="47548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1つ欠けると…</a:t>
            </a:r>
          </a:p>
        </p:txBody>
      </p:sp>
      <p:sp>
        <p:nvSpPr>
          <p:cNvPr id="9" name="Oval 8"/>
          <p:cNvSpPr/>
          <p:nvPr/>
        </p:nvSpPr>
        <p:spPr>
          <a:xfrm>
            <a:off x="1024128" y="3355848"/>
            <a:ext cx="237744" cy="237744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371600" y="3200400"/>
            <a:ext cx="4114800" cy="7315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燃えるものがない → 燃えない</a:t>
            </a:r>
          </a:p>
        </p:txBody>
      </p:sp>
      <p:sp>
        <p:nvSpPr>
          <p:cNvPr id="11" name="Oval 10"/>
          <p:cNvSpPr/>
          <p:nvPr/>
        </p:nvSpPr>
        <p:spPr>
          <a:xfrm>
            <a:off x="1024128" y="4224528"/>
            <a:ext cx="237744" cy="237744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371600" y="4069080"/>
            <a:ext cx="4114800" cy="7315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酸素がない → 消える（集気びん！）</a:t>
            </a:r>
          </a:p>
        </p:txBody>
      </p:sp>
      <p:sp>
        <p:nvSpPr>
          <p:cNvPr id="13" name="Oval 12"/>
          <p:cNvSpPr/>
          <p:nvPr/>
        </p:nvSpPr>
        <p:spPr>
          <a:xfrm>
            <a:off x="1024128" y="5093208"/>
            <a:ext cx="237744" cy="237744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371600" y="4937760"/>
            <a:ext cx="4114800" cy="7315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熱が足りない → 点火しない</a:t>
            </a:r>
          </a:p>
        </p:txBody>
      </p:sp>
      <p:sp>
        <p:nvSpPr>
          <p:cNvPr id="15" name="Oval 14"/>
          <p:cNvSpPr/>
          <p:nvPr/>
        </p:nvSpPr>
        <p:spPr>
          <a:xfrm>
            <a:off x="7452360" y="1737360"/>
            <a:ext cx="2103120" cy="210312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452360" y="2377440"/>
            <a:ext cx="210312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>
                <a:solidFill>
                  <a:srgbClr val="FFFFFF"/>
                </a:solidFill>
                <a:latin typeface="Yu Gothic UI"/>
              </a:rPr>
              <a:t>燃えるもの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52360" y="2880360"/>
            <a:ext cx="2103120" cy="4114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100" b="0">
                <a:solidFill>
                  <a:srgbClr val="FFFFFF"/>
                </a:solidFill>
                <a:latin typeface="Yu Gothic UI"/>
              </a:rPr>
              <a:t>ろう・紙・木</a:t>
            </a:r>
          </a:p>
        </p:txBody>
      </p:sp>
      <p:sp>
        <p:nvSpPr>
          <p:cNvPr id="18" name="Oval 17"/>
          <p:cNvSpPr/>
          <p:nvPr/>
        </p:nvSpPr>
        <p:spPr>
          <a:xfrm>
            <a:off x="6105906" y="3934206"/>
            <a:ext cx="2103120" cy="210312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105906" y="4574286"/>
            <a:ext cx="210312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>
                <a:solidFill>
                  <a:srgbClr val="FFFFFF"/>
                </a:solidFill>
                <a:latin typeface="Yu Gothic UI"/>
              </a:rPr>
              <a:t>酸素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05906" y="5077206"/>
            <a:ext cx="2103120" cy="4114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100" b="0">
                <a:solidFill>
                  <a:srgbClr val="FFFFFF"/>
                </a:solidFill>
                <a:latin typeface="Yu Gothic UI"/>
              </a:rPr>
              <a:t>空気の中にある</a:t>
            </a:r>
          </a:p>
        </p:txBody>
      </p:sp>
      <p:sp>
        <p:nvSpPr>
          <p:cNvPr id="21" name="Oval 20"/>
          <p:cNvSpPr/>
          <p:nvPr/>
        </p:nvSpPr>
        <p:spPr>
          <a:xfrm>
            <a:off x="8798814" y="3934206"/>
            <a:ext cx="2103120" cy="2103120"/>
          </a:xfrm>
          <a:prstGeom prst="ellipse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798814" y="4574286"/>
            <a:ext cx="210312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>
                <a:solidFill>
                  <a:srgbClr val="FFFFFF"/>
                </a:solidFill>
                <a:latin typeface="Yu Gothic UI"/>
              </a:rPr>
              <a:t>熱（温度）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98814" y="5077206"/>
            <a:ext cx="2103120" cy="4114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100" b="0">
                <a:solidFill>
                  <a:srgbClr val="FFFFFF"/>
                </a:solidFill>
                <a:latin typeface="Yu Gothic UI"/>
              </a:rPr>
              <a:t>発火点以上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40880" y="6080760"/>
            <a:ext cx="292608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1A1A2E"/>
                </a:solidFill>
                <a:latin typeface="Yu Gothic UI"/>
              </a:rPr>
              <a:t>燃焼の3要素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物が燃えるって何？   |   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26948" y="534924"/>
            <a:ext cx="740664" cy="740664"/>
          </a:xfrm>
          <a:prstGeom prst="ellipse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33932" y="518464"/>
            <a:ext cx="526694" cy="526694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49147" y="551383"/>
            <a:ext cx="296265" cy="296265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737360" y="502920"/>
            <a:ext cx="73152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FFC857"/>
                </a:solidFill>
                <a:latin typeface="Yu Gothic UI"/>
              </a:rPr>
              <a:t>⑧ 次の時間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515600" cy="12801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5200" b="1">
                <a:solidFill>
                  <a:srgbClr val="FFFFFF"/>
                </a:solidFill>
                <a:latin typeface="Yu Gothic UI"/>
              </a:rPr>
              <a:t>空気なしで、</a:t>
            </a:r>
          </a:p>
          <a:p>
            <a:pPr algn="l">
              <a:lnSpc>
                <a:spcPct val="110000"/>
              </a:lnSpc>
            </a:pPr>
            <a:r>
              <a:rPr sz="5200" b="1">
                <a:solidFill>
                  <a:srgbClr val="FFFFFF"/>
                </a:solidFill>
                <a:latin typeface="Yu Gothic UI"/>
              </a:rPr>
              <a:t>ろうそくは燃える？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4023360"/>
            <a:ext cx="3474720" cy="219456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22960" y="4023360"/>
            <a:ext cx="914400" cy="219456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4023360"/>
            <a:ext cx="914400" cy="21945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4400" b="1">
                <a:solidFill>
                  <a:srgbClr val="FFFFFF"/>
                </a:solidFill>
                <a:latin typeface="Yu Gothic UI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4297680"/>
            <a:ext cx="2377440" cy="6400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>
                <a:solidFill>
                  <a:srgbClr val="F7941E"/>
                </a:solidFill>
                <a:latin typeface="Yu Gothic UI"/>
              </a:rPr>
              <a:t>燃える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28800" y="4983480"/>
            <a:ext cx="237744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別に酸素なんていらない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0" y="4023360"/>
            <a:ext cx="3474720" cy="219456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4023360"/>
            <a:ext cx="914400" cy="219456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0" y="4023360"/>
            <a:ext cx="914400" cy="21945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4400" b="1">
                <a:solidFill>
                  <a:srgbClr val="FFFFFF"/>
                </a:solidFill>
                <a:latin typeface="Yu Gothic UI"/>
              </a:rPr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77840" y="4297680"/>
            <a:ext cx="2377440" cy="6400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>
                <a:solidFill>
                  <a:srgbClr val="C1272D"/>
                </a:solidFill>
                <a:latin typeface="Yu Gothic UI"/>
              </a:rPr>
              <a:t>燃えない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7840" y="4983480"/>
            <a:ext cx="237744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酸素が必要だと思う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321040" y="4023360"/>
            <a:ext cx="3474720" cy="219456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321040" y="4023360"/>
            <a:ext cx="914400" cy="219456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321040" y="4023360"/>
            <a:ext cx="914400" cy="21945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4400" b="1">
                <a:solidFill>
                  <a:srgbClr val="FFFFFF"/>
                </a:solidFill>
                <a:latin typeface="Yu Gothic UI"/>
              </a:rPr>
              <a:t>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26880" y="4297680"/>
            <a:ext cx="2377440" cy="6400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>
                <a:solidFill>
                  <a:srgbClr val="8B1A1F"/>
                </a:solidFill>
                <a:latin typeface="Yu Gothic UI"/>
              </a:rPr>
              <a:t>どちらとも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26880" y="4983480"/>
            <a:ext cx="237744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条件で変わる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6400800"/>
            <a:ext cx="10515600" cy="3200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FFC857"/>
                </a:solidFill>
                <a:latin typeface="Yu Gothic UI"/>
              </a:rPr>
              <a:t>→ 次回、集気びんの中で何が起きているのか、空気の成分から考えます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