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754880"/>
            <a:ext cx="12191695" cy="73152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828032"/>
            <a:ext cx="12191695" cy="36576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73152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C857"/>
                </a:solidFill>
                <a:latin typeface="Yu Gothic UI"/>
              </a:rPr>
              <a:t>2026年4月15日(水) 1時間目 ／ 6年 理科びらき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554480"/>
            <a:ext cx="105156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600" b="1">
                <a:solidFill>
                  <a:srgbClr val="FFFFFF"/>
                </a:solidFill>
                <a:latin typeface="Yu Gothic UI"/>
              </a:rPr>
              <a:t>理科って、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60320"/>
            <a:ext cx="10515600" cy="16459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600" b="1">
                <a:solidFill>
                  <a:srgbClr val="F7941E"/>
                </a:solidFill>
                <a:latin typeface="Yu Gothic UI"/>
              </a:rPr>
              <a:t>楽しい！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029200"/>
            <a:ext cx="100584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FC857"/>
                </a:solidFill>
                <a:latin typeface="Yu Gothic UI"/>
              </a:rPr>
              <a:t>— ふしぎを見つけて、予想して、たしかめる 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7784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FFFFFF"/>
                </a:solidFill>
                <a:latin typeface="Yu Gothic UI"/>
              </a:rPr>
              <a:t>那覇市立天久小学校  理科専科  RYUMA</a:t>
            </a:r>
          </a:p>
        </p:txBody>
      </p:sp>
      <p:pic>
        <p:nvPicPr>
          <p:cNvPr id="10" name="Picture 9" descr="candle_burn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0" y="457200"/>
            <a:ext cx="3200400" cy="21336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595360" y="457200"/>
            <a:ext cx="3200400" cy="2130552"/>
          </a:xfrm>
          <a:prstGeom prst="rect">
            <a:avLst/>
          </a:prstGeom>
          <a:noFill/>
          <a:ln w="19050">
            <a:solidFill>
              <a:srgbClr val="FFC8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① 今日のめあて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005840"/>
            <a:ext cx="105156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4000" b="1">
                <a:solidFill>
                  <a:srgbClr val="1A1A2E"/>
                </a:solidFill>
                <a:latin typeface="Yu Gothic UI"/>
              </a:rPr>
              <a:t>理科の学び方を体験して、</a:t>
            </a:r>
          </a:p>
          <a:p>
            <a:pPr algn="l">
              <a:lnSpc>
                <a:spcPct val="125000"/>
              </a:lnSpc>
            </a:pPr>
            <a:r>
              <a:rPr sz="4000" b="1">
                <a:solidFill>
                  <a:srgbClr val="1A1A2E"/>
                </a:solidFill>
                <a:latin typeface="Yu Gothic UI"/>
              </a:rPr>
              <a:t>「理科って楽しい！」と感じよう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3931920"/>
            <a:ext cx="338328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3931920"/>
            <a:ext cx="3383280" cy="5486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931920"/>
            <a:ext cx="338328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① 観察する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663440"/>
            <a:ext cx="338328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じっくり見て、気づく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34840" y="3931920"/>
            <a:ext cx="338328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434840" y="3931920"/>
            <a:ext cx="3383280" cy="54864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34840" y="3931920"/>
            <a:ext cx="338328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② 予想する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4840" y="4663440"/>
            <a:ext cx="338328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根拠をもって、考える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3931920"/>
            <a:ext cx="338328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46720" y="3931920"/>
            <a:ext cx="3383280" cy="54864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0" y="3931920"/>
            <a:ext cx="338328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③ たしかめる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46720" y="4663440"/>
            <a:ext cx="3383280" cy="11887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実験で、確かめる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2 / 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② 今日の流れ（45分）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005840"/>
            <a:ext cx="105156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小さな実験を2つ。その中に理科の学び方が詰まっています。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01168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011680"/>
            <a:ext cx="118872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011680"/>
            <a:ext cx="11887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5分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2011680"/>
            <a:ext cx="16459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7941E"/>
                </a:solidFill>
                <a:latin typeface="Yu Gothic UI"/>
              </a:rPr>
              <a:t>導入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011680"/>
            <a:ext cx="740664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自己紹介とルール確認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78892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22960" y="2788920"/>
            <a:ext cx="1188720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2788920"/>
            <a:ext cx="11887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20分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2788920"/>
            <a:ext cx="16459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C1272D"/>
                </a:solidFill>
                <a:latin typeface="Yu Gothic UI"/>
              </a:rPr>
              <a:t>実験1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2788920"/>
            <a:ext cx="740664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定規落としゲーム  ← 反射と予想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56616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" y="3566160"/>
            <a:ext cx="1188720" cy="64008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3566160"/>
            <a:ext cx="11887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5分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94560" y="3566160"/>
            <a:ext cx="16459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8B1A1F"/>
                </a:solidFill>
                <a:latin typeface="Yu Gothic UI"/>
              </a:rPr>
              <a:t>考察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3566160"/>
            <a:ext cx="740664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2つの「考える」について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434340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22960" y="4343400"/>
            <a:ext cx="1188720" cy="6400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4343400"/>
            <a:ext cx="11887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10分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94560" y="4343400"/>
            <a:ext cx="16459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1A1A2E"/>
                </a:solidFill>
                <a:latin typeface="Yu Gothic UI"/>
              </a:rPr>
              <a:t>実験2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4343400"/>
            <a:ext cx="740664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ろうそくマジック  ← 次回への橋渡し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" y="512064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22960" y="5120640"/>
            <a:ext cx="1188720" cy="64008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22960" y="5120640"/>
            <a:ext cx="11887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5分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94560" y="5120640"/>
            <a:ext cx="16459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646478"/>
                </a:solidFill>
                <a:latin typeface="Yu Gothic UI"/>
              </a:rPr>
              <a:t>まとめ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0480" y="5120640"/>
            <a:ext cx="740664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ふりかえりカード記入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3 /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③ 実験1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400" b="1">
                <a:solidFill>
                  <a:srgbClr val="1A1A2E"/>
                </a:solidFill>
                <a:latin typeface="Yu Gothic UI"/>
              </a:rPr>
              <a:t>定規落としゲーム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103120"/>
            <a:ext cx="676656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7941E"/>
                </a:solidFill>
                <a:latin typeface="Yu Gothic UI"/>
              </a:rPr>
              <a:t>何cmでキャッチできるかな？</a:t>
            </a:r>
          </a:p>
        </p:txBody>
      </p:sp>
      <p:sp>
        <p:nvSpPr>
          <p:cNvPr id="7" name="Oval 6"/>
          <p:cNvSpPr/>
          <p:nvPr/>
        </p:nvSpPr>
        <p:spPr>
          <a:xfrm>
            <a:off x="868680" y="2743200"/>
            <a:ext cx="274320" cy="2743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743200"/>
            <a:ext cx="64008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① ペアになる。1人が30cm定規の0cm側を持つ。</a:t>
            </a:r>
          </a:p>
        </p:txBody>
      </p:sp>
      <p:sp>
        <p:nvSpPr>
          <p:cNvPr id="9" name="Oval 8"/>
          <p:cNvSpPr/>
          <p:nvPr/>
        </p:nvSpPr>
        <p:spPr>
          <a:xfrm>
            <a:off x="868680" y="3246120"/>
            <a:ext cx="274320" cy="2743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3246120"/>
            <a:ext cx="64008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② もう1人は親指と人差し指を定規の下（0cm）で待機。</a:t>
            </a:r>
          </a:p>
        </p:txBody>
      </p:sp>
      <p:sp>
        <p:nvSpPr>
          <p:cNvPr id="11" name="Oval 10"/>
          <p:cNvSpPr/>
          <p:nvPr/>
        </p:nvSpPr>
        <p:spPr>
          <a:xfrm>
            <a:off x="868680" y="3749040"/>
            <a:ext cx="274320" cy="2743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3749040"/>
            <a:ext cx="64008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③ 合図なしで落とす → 指でキャッチ。</a:t>
            </a:r>
          </a:p>
        </p:txBody>
      </p:sp>
      <p:sp>
        <p:nvSpPr>
          <p:cNvPr id="13" name="Oval 12"/>
          <p:cNvSpPr/>
          <p:nvPr/>
        </p:nvSpPr>
        <p:spPr>
          <a:xfrm>
            <a:off x="868680" y="4251960"/>
            <a:ext cx="274320" cy="27432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88720" y="4251960"/>
            <a:ext cx="64008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④ つかんだ位置のcmを記録。3回やって一番良い記録を書く。</a:t>
            </a:r>
          </a:p>
        </p:txBody>
      </p:sp>
      <p:pic>
        <p:nvPicPr>
          <p:cNvPr id="15" name="Picture 14" descr="rul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2560320"/>
            <a:ext cx="3931920" cy="221170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863840" y="2560320"/>
            <a:ext cx="3931920" cy="2212848"/>
          </a:xfrm>
          <a:prstGeom prst="rect">
            <a:avLst/>
          </a:prstGeom>
          <a:noFill/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863840" y="4846320"/>
            <a:ext cx="3931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30cm定規／反応速度を測る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4 / 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④ 予想 → 実験 → 気づき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005840"/>
            <a:ext cx="105156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実験の前に必ず「予想」を書こう。当たらなくてOK。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011680"/>
            <a:ext cx="3566160" cy="36576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011680"/>
            <a:ext cx="356616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011680"/>
            <a:ext cx="35661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予想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926080"/>
            <a:ext cx="3200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自分は何cmで止められる？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297680"/>
            <a:ext cx="356616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7941E"/>
                </a:solidFill>
                <a:latin typeface="Yu Gothic UI"/>
              </a:rPr>
              <a:t>_____ cm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0" y="2011680"/>
            <a:ext cx="3566160" cy="36576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0" y="2011680"/>
            <a:ext cx="3566160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0" y="2011680"/>
            <a:ext cx="35661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結果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2926080"/>
            <a:ext cx="3200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3回やった中の一番いい記録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297680"/>
            <a:ext cx="356616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C1272D"/>
                </a:solidFill>
                <a:latin typeface="Yu Gothic UI"/>
              </a:rPr>
              <a:t>_____ cm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21040" y="2011680"/>
            <a:ext cx="3566160" cy="36576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321040" y="2011680"/>
            <a:ext cx="3566160" cy="64008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40" y="2011680"/>
            <a:ext cx="35661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気づき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2926080"/>
            <a:ext cx="3200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1A1A2E"/>
                </a:solidFill>
                <a:latin typeface="Yu Gothic UI"/>
              </a:rPr>
              <a:t>予想と違った／同じだった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40" y="4297680"/>
            <a:ext cx="356616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8B1A1F"/>
                </a:solidFill>
                <a:latin typeface="Yu Gothic UI"/>
              </a:rPr>
              <a:t>＿＿＿＿＿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5806440"/>
            <a:ext cx="10515600" cy="594360"/>
          </a:xfrm>
          <a:prstGeom prst="round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97280" y="5806440"/>
            <a:ext cx="10058400" cy="5943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1A1A2E"/>
                </a:solidFill>
                <a:latin typeface="Yu Gothic UI"/>
              </a:rPr>
              <a:t>★ 予想と違っても大丈夫！「なぜ違った？」を考えるのが理科の面白いところ。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5 / 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⑤ 2つの「考える」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定規が落ちてから指を動かすまでの時間は？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194560"/>
            <a:ext cx="5212080" cy="402336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194560"/>
            <a:ext cx="5212080" cy="73152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194560"/>
            <a:ext cx="521208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400" b="1">
                <a:solidFill>
                  <a:srgbClr val="FFFFFF"/>
                </a:solidFill>
                <a:latin typeface="Yu Gothic UI"/>
              </a:rPr>
              <a:t>反射（はんしゃ）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108960"/>
            <a:ext cx="4663440" cy="22860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考えずに体が動く</a:t>
            </a:r>
          </a:p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目 → 脊髄 → 手</a:t>
            </a:r>
          </a:p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約 0.1秒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5394960"/>
            <a:ext cx="466344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例：くしゃみ・まばたき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0" y="2194560"/>
            <a:ext cx="5212080" cy="402336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09360" y="2194560"/>
            <a:ext cx="5212080" cy="73152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9360" y="2194560"/>
            <a:ext cx="5212080" cy="7315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400" b="1">
                <a:solidFill>
                  <a:srgbClr val="FFFFFF"/>
                </a:solidFill>
                <a:latin typeface="Yu Gothic UI"/>
              </a:rPr>
              <a:t>思考（しこう）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3108960"/>
            <a:ext cx="4663440" cy="22860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脳で考えて動く</a:t>
            </a:r>
          </a:p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目 → 脳 → 手</a:t>
            </a:r>
          </a:p>
          <a:p>
            <a:pPr algn="l">
              <a:lnSpc>
                <a:spcPct val="140000"/>
              </a:lnSpc>
            </a:pPr>
            <a:r>
              <a:rPr sz="1800" b="0">
                <a:solidFill>
                  <a:srgbClr val="1A1A2E"/>
                </a:solidFill>
                <a:latin typeface="Yu Gothic UI"/>
              </a:rPr>
              <a:t>約 0.2〜0.3秒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5394960"/>
            <a:ext cx="466344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例：宿題・パズル・実験の予想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6 / 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85800" y="411480"/>
            <a:ext cx="822960" cy="822960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04672" y="393192"/>
            <a:ext cx="585216" cy="585216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32688" y="429768"/>
            <a:ext cx="329184" cy="329184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737360" y="411480"/>
            <a:ext cx="8229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FFC857"/>
                </a:solidFill>
                <a:latin typeface="Yu Gothic UI"/>
              </a:rPr>
              <a:t>⑥ 実験2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868680"/>
            <a:ext cx="100584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600" b="1">
                <a:solidFill>
                  <a:srgbClr val="FFFFFF"/>
                </a:solidFill>
                <a:latin typeface="Yu Gothic UI"/>
              </a:rPr>
              <a:t>ろうそくマジック</a:t>
            </a:r>
          </a:p>
        </p:txBody>
      </p:sp>
      <p:pic>
        <p:nvPicPr>
          <p:cNvPr id="8" name="Picture 7" descr="candle_wik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86000"/>
            <a:ext cx="2074545" cy="393192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89120" y="2286000"/>
            <a:ext cx="731520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389120" y="2286000"/>
            <a:ext cx="2560320" cy="7772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2286000"/>
            <a:ext cx="246888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① 点火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6600" y="2286000"/>
            <a:ext cx="457200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ろうそくに火をつけて、炎をじっくり見る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3246120"/>
            <a:ext cx="731520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89120" y="3246120"/>
            <a:ext cx="2560320" cy="7772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34840" y="3246120"/>
            <a:ext cx="246888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② 集気びんをかぶせる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6600" y="3246120"/>
            <a:ext cx="457200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何が起きる？予想してから観察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9120" y="4206240"/>
            <a:ext cx="731520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389120" y="4206240"/>
            <a:ext cx="2560320" cy="7772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34840" y="4206240"/>
            <a:ext cx="246888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③ しばらく観察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86600" y="4206240"/>
            <a:ext cx="457200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炎はどうなる？色は？音は？匂いは？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89120" y="5166360"/>
            <a:ext cx="731520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389120" y="5166360"/>
            <a:ext cx="2560320" cy="7772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34840" y="5166360"/>
            <a:ext cx="246888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④ なぜ？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86600" y="5166360"/>
            <a:ext cx="4572000" cy="7772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次の授業で確かめていこう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7 / 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⑦ 理科の学び方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0">
                <a:solidFill>
                  <a:srgbClr val="1A1A2E"/>
                </a:solidFill>
                <a:latin typeface="Yu Gothic UI"/>
              </a:rPr>
              <a:t>どの単元もこの5ステップで進みます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103120"/>
            <a:ext cx="214884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103120"/>
            <a:ext cx="2148840" cy="91440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103120"/>
            <a:ext cx="21488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200400"/>
            <a:ext cx="21488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7941E"/>
                </a:solidFill>
                <a:latin typeface="Yu Gothic UI"/>
              </a:rPr>
              <a:t>ふしぎ</a:t>
            </a:r>
          </a:p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7941E"/>
                </a:solidFill>
                <a:latin typeface="Yu Gothic UI"/>
              </a:rPr>
              <a:t>発見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965960" cy="17373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身の回りで「なぜ？」を見つける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108960" y="2103120"/>
            <a:ext cx="214884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108960" y="2103120"/>
            <a:ext cx="2148840" cy="9144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08960" y="2103120"/>
            <a:ext cx="21488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08960" y="3200400"/>
            <a:ext cx="21488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予想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4389120"/>
            <a:ext cx="1965960" cy="17373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根拠をもって、こうなると考える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94960" y="2103120"/>
            <a:ext cx="214884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394960" y="2103120"/>
            <a:ext cx="2148840" cy="91440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94960" y="2103120"/>
            <a:ext cx="21488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94960" y="3200400"/>
            <a:ext cx="21488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8B1A1F"/>
                </a:solidFill>
                <a:latin typeface="Yu Gothic UI"/>
              </a:rPr>
              <a:t>実験</a:t>
            </a:r>
          </a:p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8B1A1F"/>
                </a:solidFill>
                <a:latin typeface="Yu Gothic UI"/>
              </a:rPr>
              <a:t>観察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4389120"/>
            <a:ext cx="1965960" cy="17373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安全に、手を動かして確かめる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680960" y="2103120"/>
            <a:ext cx="214884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680960" y="2103120"/>
            <a:ext cx="2148840" cy="9144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80960" y="2103120"/>
            <a:ext cx="21488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80960" y="3200400"/>
            <a:ext cx="21488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結果</a:t>
            </a:r>
          </a:p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整理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0" y="4389120"/>
            <a:ext cx="1965960" cy="17373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表・グラフ・言葉でまとめる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966960" y="2103120"/>
            <a:ext cx="214884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966960" y="2103120"/>
            <a:ext cx="2148840" cy="91440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966960" y="2103120"/>
            <a:ext cx="21488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66960" y="3200400"/>
            <a:ext cx="214884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646478"/>
                </a:solidFill>
                <a:latin typeface="Yu Gothic UI"/>
              </a:rPr>
              <a:t>考察</a:t>
            </a:r>
          </a:p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646478"/>
                </a:solidFill>
                <a:latin typeface="Yu Gothic UI"/>
              </a:rPr>
              <a:t>活用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58400" y="4389120"/>
            <a:ext cx="1965960" cy="17373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なぜそうなった？生活のどこで？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8 / 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⑧ ふりかえり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000" b="1">
                <a:solidFill>
                  <a:srgbClr val="1A1A2E"/>
                </a:solidFill>
                <a:latin typeface="Yu Gothic UI"/>
              </a:rPr>
              <a:t>今日の自分を、一言で。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2560320"/>
            <a:ext cx="457200" cy="457200"/>
          </a:xfrm>
          <a:prstGeom prst="rect">
            <a:avLst/>
          </a:prstGeom>
          <a:noFill/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256032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0">
                <a:solidFill>
                  <a:srgbClr val="1A1A2E"/>
                </a:solidFill>
                <a:latin typeface="Yu Gothic UI"/>
              </a:rPr>
              <a:t>今日、一番おもしろかったこと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" y="3337560"/>
            <a:ext cx="457200" cy="457200"/>
          </a:xfrm>
          <a:prstGeom prst="rect">
            <a:avLst/>
          </a:prstGeom>
          <a:noFill/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333756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0">
                <a:solidFill>
                  <a:srgbClr val="1A1A2E"/>
                </a:solidFill>
                <a:latin typeface="Yu Gothic UI"/>
              </a:rPr>
              <a:t>予想と結果が違った場面はどこ？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" y="4114800"/>
            <a:ext cx="457200" cy="457200"/>
          </a:xfrm>
          <a:prstGeom prst="rect">
            <a:avLst/>
          </a:prstGeom>
          <a:noFill/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371600" y="411480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0">
                <a:solidFill>
                  <a:srgbClr val="1A1A2E"/>
                </a:solidFill>
                <a:latin typeface="Yu Gothic UI"/>
              </a:rPr>
              <a:t>次回ろうそくマジックで確かめたいこと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5212080"/>
            <a:ext cx="10515600" cy="109728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5349240"/>
            <a:ext cx="2743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FC857"/>
                </a:solidFill>
                <a:latin typeface="Yu Gothic UI"/>
              </a:rPr>
              <a:t>NEXT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5669280"/>
            <a:ext cx="960120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→ 2時間目「物が燃えるって何？」ろうそくの炎をじっくり観察します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理科びらき   |   9 /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